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80" r:id="rId2"/>
    <p:sldId id="261" r:id="rId3"/>
    <p:sldId id="264" r:id="rId4"/>
    <p:sldId id="265" r:id="rId5"/>
    <p:sldId id="281" r:id="rId6"/>
    <p:sldId id="282" r:id="rId7"/>
    <p:sldId id="283" r:id="rId8"/>
    <p:sldId id="284" r:id="rId9"/>
    <p:sldId id="278" r:id="rId10"/>
  </p:sldIdLst>
  <p:sldSz cx="9144000" cy="6858000" type="screen4x3"/>
  <p:notesSz cx="6881813" cy="100028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92998" autoAdjust="0"/>
  </p:normalViewPr>
  <p:slideViewPr>
    <p:cSldViewPr>
      <p:cViewPr varScale="1">
        <p:scale>
          <a:sx n="106" d="100"/>
          <a:sy n="106" d="100"/>
        </p:scale>
        <p:origin x="136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2119" cy="500142"/>
          </a:xfrm>
          <a:prstGeom prst="rect">
            <a:avLst/>
          </a:prstGeom>
        </p:spPr>
        <p:txBody>
          <a:bodyPr vert="horz" lIns="96478" tIns="48239" rIns="96478" bIns="48239" rtlCol="0"/>
          <a:lstStyle>
            <a:lvl1pPr algn="l">
              <a:defRPr sz="1300"/>
            </a:lvl1pPr>
          </a:lstStyle>
          <a:p>
            <a:endParaRPr lang="ru-RU"/>
          </a:p>
        </p:txBody>
      </p:sp>
      <p:sp>
        <p:nvSpPr>
          <p:cNvPr id="3" name="Дата 2"/>
          <p:cNvSpPr>
            <a:spLocks noGrp="1"/>
          </p:cNvSpPr>
          <p:nvPr>
            <p:ph type="dt" idx="1"/>
          </p:nvPr>
        </p:nvSpPr>
        <p:spPr>
          <a:xfrm>
            <a:off x="3898102" y="0"/>
            <a:ext cx="2982119" cy="500142"/>
          </a:xfrm>
          <a:prstGeom prst="rect">
            <a:avLst/>
          </a:prstGeom>
        </p:spPr>
        <p:txBody>
          <a:bodyPr vert="horz" lIns="96478" tIns="48239" rIns="96478" bIns="48239" rtlCol="0"/>
          <a:lstStyle>
            <a:lvl1pPr algn="r">
              <a:defRPr sz="1300"/>
            </a:lvl1pPr>
          </a:lstStyle>
          <a:p>
            <a:fld id="{58C512ED-70C5-425C-9BC4-030B55C073AC}" type="datetimeFigureOut">
              <a:rPr lang="ru-RU" smtClean="0"/>
              <a:pPr/>
              <a:t>30.01.24</a:t>
            </a:fld>
            <a:endParaRPr lang="ru-RU"/>
          </a:p>
        </p:txBody>
      </p:sp>
      <p:sp>
        <p:nvSpPr>
          <p:cNvPr id="4" name="Образ слайда 3"/>
          <p:cNvSpPr>
            <a:spLocks noGrp="1" noRot="1" noChangeAspect="1"/>
          </p:cNvSpPr>
          <p:nvPr>
            <p:ph type="sldImg" idx="2"/>
          </p:nvPr>
        </p:nvSpPr>
        <p:spPr>
          <a:xfrm>
            <a:off x="942975" y="750888"/>
            <a:ext cx="4997450" cy="3749675"/>
          </a:xfrm>
          <a:prstGeom prst="rect">
            <a:avLst/>
          </a:prstGeom>
          <a:noFill/>
          <a:ln w="12700">
            <a:solidFill>
              <a:prstClr val="black"/>
            </a:solidFill>
          </a:ln>
        </p:spPr>
        <p:txBody>
          <a:bodyPr vert="horz" lIns="96478" tIns="48239" rIns="96478" bIns="48239" rtlCol="0" anchor="ctr"/>
          <a:lstStyle/>
          <a:p>
            <a:endParaRPr lang="ru-RU"/>
          </a:p>
        </p:txBody>
      </p:sp>
      <p:sp>
        <p:nvSpPr>
          <p:cNvPr id="5" name="Заметки 4"/>
          <p:cNvSpPr>
            <a:spLocks noGrp="1"/>
          </p:cNvSpPr>
          <p:nvPr>
            <p:ph type="body" sz="quarter" idx="3"/>
          </p:nvPr>
        </p:nvSpPr>
        <p:spPr>
          <a:xfrm>
            <a:off x="688182" y="4751348"/>
            <a:ext cx="5505450" cy="4501277"/>
          </a:xfrm>
          <a:prstGeom prst="rect">
            <a:avLst/>
          </a:prstGeom>
        </p:spPr>
        <p:txBody>
          <a:bodyPr vert="horz" lIns="96478" tIns="48239" rIns="96478" bIns="48239"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500960"/>
            <a:ext cx="2982119" cy="500142"/>
          </a:xfrm>
          <a:prstGeom prst="rect">
            <a:avLst/>
          </a:prstGeom>
        </p:spPr>
        <p:txBody>
          <a:bodyPr vert="horz" lIns="96478" tIns="48239" rIns="96478" bIns="48239" rtlCol="0" anchor="b"/>
          <a:lstStyle>
            <a:lvl1pPr algn="l">
              <a:defRPr sz="1300"/>
            </a:lvl1pPr>
          </a:lstStyle>
          <a:p>
            <a:endParaRPr lang="ru-RU"/>
          </a:p>
        </p:txBody>
      </p:sp>
      <p:sp>
        <p:nvSpPr>
          <p:cNvPr id="7" name="Номер слайда 6"/>
          <p:cNvSpPr>
            <a:spLocks noGrp="1"/>
          </p:cNvSpPr>
          <p:nvPr>
            <p:ph type="sldNum" sz="quarter" idx="5"/>
          </p:nvPr>
        </p:nvSpPr>
        <p:spPr>
          <a:xfrm>
            <a:off x="3898102" y="9500960"/>
            <a:ext cx="2982119" cy="500142"/>
          </a:xfrm>
          <a:prstGeom prst="rect">
            <a:avLst/>
          </a:prstGeom>
        </p:spPr>
        <p:txBody>
          <a:bodyPr vert="horz" lIns="96478" tIns="48239" rIns="96478" bIns="48239" rtlCol="0" anchor="b"/>
          <a:lstStyle>
            <a:lvl1pPr algn="r">
              <a:defRPr sz="1300"/>
            </a:lvl1pPr>
          </a:lstStyle>
          <a:p>
            <a:fld id="{7584353C-DDC3-4C80-8725-881EE31CD5E0}" type="slidenum">
              <a:rPr lang="ru-RU" smtClean="0"/>
              <a:pPr/>
              <a:t>‹#›</a:t>
            </a:fld>
            <a:endParaRPr lang="ru-RU"/>
          </a:p>
        </p:txBody>
      </p:sp>
    </p:spTree>
    <p:extLst>
      <p:ext uri="{BB962C8B-B14F-4D97-AF65-F5344CB8AC3E}">
        <p14:creationId xmlns:p14="http://schemas.microsoft.com/office/powerpoint/2010/main" val="3384729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584353C-DDC3-4C80-8725-881EE31CD5E0}" type="slidenum">
              <a:rPr lang="ru-RU" smtClean="0"/>
              <a:pPr/>
              <a:t>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584353C-DDC3-4C80-8725-881EE31CD5E0}" type="slidenum">
              <a:rPr lang="ru-RU" smtClean="0"/>
              <a:pPr/>
              <a:t>5</a:t>
            </a:fld>
            <a:endParaRPr lang="ru-RU"/>
          </a:p>
        </p:txBody>
      </p:sp>
    </p:spTree>
    <p:extLst>
      <p:ext uri="{BB962C8B-B14F-4D97-AF65-F5344CB8AC3E}">
        <p14:creationId xmlns:p14="http://schemas.microsoft.com/office/powerpoint/2010/main" val="318770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pPr/>
              <a:t>30.01.24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pPr/>
              <a:t>30.01.24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pPr/>
              <a:t>30.01.24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pPr/>
              <a:t>30.01.24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30.01.24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pPr/>
              <a:t>30.01.24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pPr/>
              <a:t>30.01.24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pPr/>
              <a:t>30.01.24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30.01.24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30.01.24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30.01.24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30.01.24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Ярослав\Desktop\Новая папка\IGA-red.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404665"/>
            <a:ext cx="2398420" cy="2088231"/>
          </a:xfrm>
          <a:prstGeom prst="rect">
            <a:avLst/>
          </a:prstGeom>
          <a:noFill/>
          <a:extLst>
            <a:ext uri="{909E8E84-426E-40DD-AFC4-6F175D3DCCD1}">
              <a14:hiddenFill xmlns:a14="http://schemas.microsoft.com/office/drawing/2010/main">
                <a:solidFill>
                  <a:srgbClr val="FFFFFF"/>
                </a:solidFill>
              </a14:hiddenFill>
            </a:ext>
          </a:extLst>
        </p:spPr>
      </p:pic>
      <p:sp>
        <p:nvSpPr>
          <p:cNvPr id="18433" name="Rectangle 1"/>
          <p:cNvSpPr>
            <a:spLocks noChangeArrowheads="1"/>
          </p:cNvSpPr>
          <p:nvPr/>
        </p:nvSpPr>
        <p:spPr bwMode="auto">
          <a:xfrm>
            <a:off x="251520" y="4360458"/>
            <a:ext cx="8352928"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539750" algn="ctr" fontAlgn="base">
              <a:spcBef>
                <a:spcPct val="0"/>
              </a:spcBef>
              <a:spcAft>
                <a:spcPct val="0"/>
              </a:spcAft>
            </a:pPr>
            <a:r>
              <a:rPr lang="en-US" sz="2200" b="1" dirty="0">
                <a:latin typeface="Times New Roman" panose="02020603050405020304" pitchFamily="18" charset="0"/>
                <a:ea typeface="Calibri" pitchFamily="34" charset="0"/>
                <a:cs typeface="Times New Roman" panose="02020603050405020304" pitchFamily="18" charset="0"/>
              </a:rPr>
              <a:t>License, validity period – unlimited</a:t>
            </a:r>
            <a:endParaRPr lang="ru-RU" sz="2200" b="1" dirty="0">
              <a:latin typeface="Times New Roman" panose="02020603050405020304" pitchFamily="18" charset="0"/>
              <a:ea typeface="Calibri" pitchFamily="34" charset="0"/>
              <a:cs typeface="Times New Roman" panose="02020603050405020304" pitchFamily="18" charset="0"/>
            </a:endParaRPr>
          </a:p>
          <a:p>
            <a:pPr lvl="0" indent="539750" algn="ctr" fontAlgn="base">
              <a:spcBef>
                <a:spcPct val="0"/>
              </a:spcBef>
              <a:spcAft>
                <a:spcPct val="0"/>
              </a:spcAft>
            </a:pPr>
            <a:r>
              <a:rPr lang="en-US" sz="2200" b="1" dirty="0">
                <a:latin typeface="Times New Roman" panose="02020603050405020304" pitchFamily="18" charset="0"/>
                <a:ea typeface="Calibri" pitchFamily="34" charset="0"/>
                <a:cs typeface="Times New Roman" panose="02020603050405020304" pitchFamily="18" charset="0"/>
              </a:rPr>
              <a:t>State accreditation, validity period – unlimited</a:t>
            </a:r>
            <a:endParaRPr lang="ru-RU" sz="2200" b="1" dirty="0">
              <a:latin typeface="Times New Roman" panose="02020603050405020304" pitchFamily="18" charset="0"/>
              <a:ea typeface="Calibri" pitchFamily="34" charset="0"/>
              <a:cs typeface="Times New Roman" panose="02020603050405020304" pitchFamily="18" charset="0"/>
            </a:endParaRPr>
          </a:p>
          <a:p>
            <a:pPr lvl="0" indent="539750" algn="ctr" fontAlgn="base">
              <a:spcBef>
                <a:spcPct val="0"/>
              </a:spcBef>
              <a:spcAft>
                <a:spcPct val="0"/>
              </a:spcAft>
            </a:pPr>
            <a:endParaRPr lang="ru-RU" sz="2200" b="1" dirty="0">
              <a:latin typeface="Times New Roman" panose="02020603050405020304" pitchFamily="18" charset="0"/>
              <a:cs typeface="Times New Roman" panose="02020603050405020304" pitchFamily="18" charset="0"/>
            </a:endParaRPr>
          </a:p>
          <a:p>
            <a:pPr lvl="0" indent="539750" algn="ctr" fontAlgn="base">
              <a:spcBef>
                <a:spcPct val="0"/>
              </a:spcBef>
              <a:spcAft>
                <a:spcPct val="0"/>
              </a:spcAft>
            </a:pPr>
            <a:endParaRPr kumimoji="0" lang="ru-RU" sz="20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lvl="0" indent="539750" algn="ctr" fontAlgn="base">
              <a:spcBef>
                <a:spcPct val="0"/>
              </a:spcBef>
              <a:spcAft>
                <a:spcPct val="0"/>
              </a:spcAft>
            </a:pPr>
            <a:endParaRPr lang="ru-RU" sz="2400" dirty="0">
              <a:latin typeface="Times New Roman" panose="02020603050405020304" pitchFamily="18" charset="0"/>
              <a:cs typeface="Times New Roman" panose="02020603050405020304" pitchFamily="18" charset="0"/>
            </a:endParaRPr>
          </a:p>
          <a:p>
            <a:pPr lvl="0" indent="539750" algn="ctr" fontAlgn="base">
              <a:spcBef>
                <a:spcPct val="0"/>
              </a:spcBef>
              <a:spcAft>
                <a:spcPct val="0"/>
              </a:spcAft>
            </a:pPr>
            <a:r>
              <a:rPr lang="en-US" sz="2400" dirty="0">
                <a:latin typeface="Times New Roman" panose="02020603050405020304" pitchFamily="18" charset="0"/>
                <a:cs typeface="Times New Roman" panose="02020603050405020304" pitchFamily="18" charset="0"/>
              </a:rPr>
              <a:t>Founded 1994</a:t>
            </a:r>
            <a:endParaRPr lang="ru-RU" sz="2400" dirty="0">
              <a:latin typeface="Times New Roman" panose="02020603050405020304" pitchFamily="18" charset="0"/>
              <a:cs typeface="Times New Roman" panose="02020603050405020304" pitchFamily="18" charset="0"/>
            </a:endParaRPr>
          </a:p>
          <a:p>
            <a:pPr lvl="0" indent="539750" algn="ctr" fontAlgn="base">
              <a:spcBef>
                <a:spcPct val="0"/>
              </a:spcBef>
              <a:spcAft>
                <a:spcPct val="0"/>
              </a:spcAft>
            </a:pPr>
            <a:endParaRPr kumimoji="0" lang="ru-RU"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251520" y="2852936"/>
            <a:ext cx="8784976" cy="1292662"/>
          </a:xfrm>
          <a:prstGeom prst="rect">
            <a:avLst/>
          </a:prstGeom>
        </p:spPr>
        <p:txBody>
          <a:bodyPr wrap="square">
            <a:spAutoFit/>
          </a:bodyPr>
          <a:lstStyle/>
          <a:p>
            <a:pPr algn="ctr"/>
            <a:r>
              <a:rPr lang="en-US" sz="2600" b="1" dirty="0">
                <a:solidFill>
                  <a:srgbClr val="FF0000"/>
                </a:solidFill>
                <a:latin typeface="Times New Roman" panose="02020603050405020304" pitchFamily="18" charset="0"/>
                <a:cs typeface="Times New Roman" panose="02020603050405020304" pitchFamily="18" charset="0"/>
              </a:rPr>
              <a:t>PRIVATE INSTITUTION      </a:t>
            </a:r>
            <a:endParaRPr lang="ru-RU" sz="2600" b="1" dirty="0">
              <a:solidFill>
                <a:srgbClr val="FF0000"/>
              </a:solidFill>
              <a:latin typeface="Times New Roman" panose="02020603050405020304" pitchFamily="18" charset="0"/>
              <a:cs typeface="Times New Roman" panose="02020603050405020304" pitchFamily="18" charset="0"/>
            </a:endParaRPr>
          </a:p>
          <a:p>
            <a:pPr algn="ctr"/>
            <a:r>
              <a:rPr lang="en-US" sz="2600" b="1" dirty="0">
                <a:solidFill>
                  <a:srgbClr val="FF0000"/>
                </a:solidFill>
                <a:latin typeface="Times New Roman" panose="02020603050405020304" pitchFamily="18" charset="0"/>
                <a:cs typeface="Times New Roman" panose="02020603050405020304" pitchFamily="18" charset="0"/>
              </a:rPr>
              <a:t>HIGHER EDUCATION</a:t>
            </a:r>
            <a:endParaRPr lang="ru-RU" sz="2600" b="1" dirty="0">
              <a:solidFill>
                <a:srgbClr val="FF0000"/>
              </a:solidFill>
              <a:latin typeface="Times New Roman" panose="02020603050405020304" pitchFamily="18" charset="0"/>
              <a:cs typeface="Times New Roman" panose="02020603050405020304" pitchFamily="18" charset="0"/>
            </a:endParaRPr>
          </a:p>
          <a:p>
            <a:pPr algn="ctr"/>
            <a:r>
              <a:rPr lang="en-US" sz="2600" b="1" dirty="0">
                <a:solidFill>
                  <a:srgbClr val="FF0000"/>
                </a:solidFill>
                <a:latin typeface="Times New Roman" panose="02020603050405020304" pitchFamily="18" charset="0"/>
                <a:cs typeface="Times New Roman" panose="02020603050405020304" pitchFamily="18" charset="0"/>
              </a:rPr>
              <a:t>"INSTITUTE OF THE STATE ADMINISTRATION"</a:t>
            </a:r>
            <a:endParaRPr lang="ru-RU" sz="2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6020122"/>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Ярослав\Desktop\Новая папка\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40"/>
            <a:ext cx="2664296" cy="39487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69495" y="-27384"/>
            <a:ext cx="6048672" cy="3539430"/>
          </a:xfrm>
          <a:prstGeom prst="rect">
            <a:avLst/>
          </a:prstGeom>
          <a:noFill/>
        </p:spPr>
        <p:txBody>
          <a:bodyPr wrap="square" rtlCol="0">
            <a:spAutoFit/>
          </a:bodyPr>
          <a:lstStyle/>
          <a:p>
            <a:pPr algn="ctr"/>
            <a:endParaRPr lang="en-US" sz="2800" b="1" dirty="0">
              <a:latin typeface="Century Schoolbook" pitchFamily="18" charset="0"/>
            </a:endParaRPr>
          </a:p>
          <a:p>
            <a:pPr algn="ctr"/>
            <a:r>
              <a:rPr lang="en-US" sz="2800" b="1" dirty="0">
                <a:latin typeface="Times New Roman" panose="02020603050405020304" pitchFamily="18" charset="0"/>
                <a:cs typeface="Times New Roman" panose="02020603050405020304" pitchFamily="18" charset="0"/>
              </a:rPr>
              <a:t>Dear future student, the best among this year's applicants!</a:t>
            </a:r>
          </a:p>
          <a:p>
            <a:pPr algn="ctr"/>
            <a:r>
              <a:rPr lang="en-US" sz="2800" b="1" dirty="0">
                <a:latin typeface="Times New Roman" panose="02020603050405020304" pitchFamily="18" charset="0"/>
                <a:cs typeface="Times New Roman" panose="02020603050405020304" pitchFamily="18" charset="0"/>
              </a:rPr>
              <a:t>We already see you in the walls of one of the most prestigious universities in the country, </a:t>
            </a:r>
          </a:p>
          <a:p>
            <a:pPr algn="ctr"/>
            <a:r>
              <a:rPr lang="en-US" sz="2800" b="1" dirty="0">
                <a:latin typeface="Times New Roman" panose="02020603050405020304" pitchFamily="18" charset="0"/>
                <a:cs typeface="Times New Roman" panose="02020603050405020304" pitchFamily="18" charset="0"/>
              </a:rPr>
              <a:t>ISA – Institute of the State Administration</a:t>
            </a:r>
            <a:r>
              <a:rPr lang="ru-RU" sz="2800" b="1" dirty="0">
                <a:latin typeface="Times New Roman" panose="02020603050405020304" pitchFamily="18" charset="0"/>
                <a:cs typeface="Times New Roman" panose="02020603050405020304" pitchFamily="18" charset="0"/>
              </a:rPr>
              <a:t>!!!</a:t>
            </a:r>
          </a:p>
        </p:txBody>
      </p:sp>
      <p:sp>
        <p:nvSpPr>
          <p:cNvPr id="6" name="Прямоугольник 5"/>
          <p:cNvSpPr/>
          <p:nvPr/>
        </p:nvSpPr>
        <p:spPr>
          <a:xfrm>
            <a:off x="323528" y="4077072"/>
            <a:ext cx="8568952" cy="1323439"/>
          </a:xfrm>
          <a:prstGeom prst="rect">
            <a:avLst/>
          </a:prstGeom>
        </p:spPr>
        <p:txBody>
          <a:bodyPr wrap="square">
            <a:spAutoFit/>
          </a:bodyPr>
          <a:lstStyle/>
          <a:p>
            <a:pPr algn="just"/>
            <a:r>
              <a:rPr lang="ru-RU" sz="2000" b="1" dirty="0">
                <a:latin typeface="Century Schoolbook" pitchFamily="18" charset="0"/>
              </a:rPr>
              <a:t> </a:t>
            </a:r>
            <a:endParaRPr lang="en-US" sz="2000" b="1" dirty="0">
              <a:latin typeface="Century Schoolbook" pitchFamily="18" charset="0"/>
            </a:endParaRPr>
          </a:p>
          <a:p>
            <a:pPr algn="just"/>
            <a:r>
              <a:rPr lang="en-US" sz="2000" b="1" dirty="0">
                <a:latin typeface="Times New Roman" panose="02020603050405020304" pitchFamily="18" charset="0"/>
                <a:cs typeface="Times New Roman" panose="02020603050405020304" pitchFamily="18" charset="0"/>
              </a:rPr>
              <a:t>Our institute is 30 years old.</a:t>
            </a:r>
            <a:r>
              <a:rPr lang="ru-RU" sz="20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It annually graduates more than 1,500 highly qualified specialists working in state and municipal institutions, in various organizations and business sectors</a:t>
            </a:r>
            <a:r>
              <a:rPr lang="ru-RU" sz="2000" b="1" dirty="0">
                <a:latin typeface="Times New Roman" panose="02020603050405020304" pitchFamily="18" charset="0"/>
                <a:cs typeface="Times New Roman" panose="02020603050405020304" pitchFamily="18" charset="0"/>
              </a:rPr>
              <a:t>.</a:t>
            </a:r>
          </a:p>
        </p:txBody>
      </p:sp>
      <p:sp>
        <p:nvSpPr>
          <p:cNvPr id="2" name="Прямоугольник 1">
            <a:extLst>
              <a:ext uri="{FF2B5EF4-FFF2-40B4-BE49-F238E27FC236}">
                <a16:creationId xmlns:a16="http://schemas.microsoft.com/office/drawing/2014/main" id="{70DFE069-9B56-45F8-912D-63E33519FCD6}"/>
              </a:ext>
            </a:extLst>
          </p:cNvPr>
          <p:cNvSpPr/>
          <p:nvPr/>
        </p:nvSpPr>
        <p:spPr>
          <a:xfrm>
            <a:off x="1259632" y="5589240"/>
            <a:ext cx="6552728" cy="923330"/>
          </a:xfrm>
          <a:prstGeom prst="rect">
            <a:avLst/>
          </a:prstGeom>
        </p:spPr>
        <p:txBody>
          <a:bodyPr wrap="square">
            <a:spAutoFit/>
          </a:bodyPr>
          <a:lstStyle/>
          <a:p>
            <a:pPr algn="ctr"/>
            <a:endParaRPr lang="en-US" b="1" dirty="0">
              <a:solidFill>
                <a:srgbClr val="FF0000"/>
              </a:solidFill>
              <a:latin typeface="Times New Roman" panose="02020603050405020304" pitchFamily="18" charset="0"/>
              <a:cs typeface="Times New Roman" panose="02020603050405020304" pitchFamily="18" charset="0"/>
            </a:endParaRPr>
          </a:p>
          <a:p>
            <a:pPr algn="ctr"/>
            <a:r>
              <a:rPr lang="ru-RU" b="1" dirty="0">
                <a:solidFill>
                  <a:srgbClr val="FF0000"/>
                </a:solidFill>
                <a:latin typeface="Times New Roman" panose="02020603050405020304" pitchFamily="18" charset="0"/>
                <a:cs typeface="Times New Roman" panose="02020603050405020304" pitchFamily="18" charset="0"/>
              </a:rPr>
              <a:t>FUNDAMENTAL EDUCATION IS A GREAT START TO YOUR PROFESSIONAL JOURNEY</a:t>
            </a:r>
          </a:p>
        </p:txBody>
      </p:sp>
    </p:spTree>
    <p:extLst>
      <p:ext uri="{BB962C8B-B14F-4D97-AF65-F5344CB8AC3E}">
        <p14:creationId xmlns:p14="http://schemas.microsoft.com/office/powerpoint/2010/main" val="34795499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557300" y="673502"/>
            <a:ext cx="8047148" cy="5510996"/>
          </a:xfrm>
          <a:prstGeom prst="rect">
            <a:avLst/>
          </a:prstGeom>
        </p:spPr>
        <p:txBody>
          <a:bodyPr wrap="square">
            <a:spAutoFit/>
          </a:bodyPr>
          <a:lstStyle/>
          <a:p>
            <a:pPr algn="just">
              <a:lnSpc>
                <a:spcPct val="114000"/>
              </a:lnSpc>
            </a:pPr>
            <a:r>
              <a:rPr lang="ru-RU" sz="1600" b="1" dirty="0">
                <a:solidFill>
                  <a:srgbClr val="0070C0"/>
                </a:solidFill>
                <a:latin typeface="Times New Roman" panose="02020603050405020304" pitchFamily="18" charset="0"/>
                <a:cs typeface="Times New Roman" pitchFamily="18" charset="0"/>
              </a:rPr>
              <a:t>        </a:t>
            </a:r>
            <a:endParaRPr lang="en-US" sz="1600" b="1" dirty="0">
              <a:solidFill>
                <a:srgbClr val="0070C0"/>
              </a:solidFill>
              <a:latin typeface="Times New Roman" panose="02020603050405020304" pitchFamily="18" charset="0"/>
              <a:cs typeface="Times New Roman" pitchFamily="18" charset="0"/>
            </a:endParaRPr>
          </a:p>
          <a:p>
            <a:pPr algn="just">
              <a:lnSpc>
                <a:spcPct val="114000"/>
              </a:lnSpc>
            </a:pPr>
            <a:r>
              <a:rPr lang="en-US" sz="1600" b="1" dirty="0">
                <a:solidFill>
                  <a:srgbClr val="FF0000"/>
                </a:solidFill>
                <a:latin typeface="Times New Roman" panose="02020603050405020304" pitchFamily="18" charset="0"/>
                <a:cs typeface="Times New Roman" pitchFamily="18" charset="0"/>
              </a:rPr>
              <a:t>       </a:t>
            </a:r>
            <a:r>
              <a:rPr lang="en-US" sz="1400" b="1" dirty="0">
                <a:solidFill>
                  <a:srgbClr val="FF0000"/>
                </a:solidFill>
                <a:latin typeface="Times New Roman" panose="02020603050405020304" pitchFamily="18" charset="0"/>
                <a:cs typeface="Times New Roman" pitchFamily="18" charset="0"/>
              </a:rPr>
              <a:t>ECONOMICS</a:t>
            </a:r>
            <a:r>
              <a:rPr lang="en-US" sz="1400" b="1" dirty="0">
                <a:latin typeface="Times New Roman" panose="02020603050405020304" pitchFamily="18" charset="0"/>
                <a:cs typeface="Times New Roman" pitchFamily="18" charset="0"/>
              </a:rPr>
              <a:t> bachelor degree – profiles</a:t>
            </a:r>
            <a:r>
              <a:rPr lang="ru-RU" sz="1400" b="1" dirty="0">
                <a:latin typeface="Times New Roman" panose="02020603050405020304" pitchFamily="18" charset="0"/>
                <a:cs typeface="Times New Roman" pitchFamily="18" charset="0"/>
              </a:rPr>
              <a:t>:</a:t>
            </a:r>
            <a:r>
              <a:rPr lang="en-US" sz="1400" b="1" dirty="0">
                <a:latin typeface="Times New Roman" panose="02020603050405020304" pitchFamily="18" charset="0"/>
                <a:cs typeface="Times New Roman" pitchFamily="18" charset="0"/>
              </a:rPr>
              <a:t> FINANCE AND CREDIT; FINANCE, CREDIT AND DIGITAL SERVICES; ACCOUNTING AND AUDIT; AUDIT, ANALYSIS AND ACCOUNTING IN DIGITAL ECONOMY</a:t>
            </a:r>
            <a:r>
              <a:rPr lang="ru-RU" sz="1400" b="1" dirty="0">
                <a:latin typeface="Times New Roman" panose="02020603050405020304" pitchFamily="18" charset="0"/>
                <a:cs typeface="Times New Roman" pitchFamily="18" charset="0"/>
              </a:rPr>
              <a:t>  </a:t>
            </a:r>
            <a:r>
              <a:rPr lang="ru-RU" sz="1400" b="1" dirty="0">
                <a:solidFill>
                  <a:srgbClr val="FF0000"/>
                </a:solidFill>
                <a:latin typeface="Times New Roman" panose="02020603050405020304" pitchFamily="18" charset="0"/>
                <a:cs typeface="Times New Roman" pitchFamily="18" charset="0"/>
              </a:rPr>
              <a:t>    </a:t>
            </a:r>
            <a:endParaRPr lang="ru-RU" sz="1400" dirty="0">
              <a:solidFill>
                <a:srgbClr val="FF0000"/>
              </a:solidFill>
              <a:latin typeface="Times New Roman" panose="02020603050405020304" pitchFamily="18" charset="0"/>
              <a:cs typeface="Times New Roman" pitchFamily="18" charset="0"/>
            </a:endParaRPr>
          </a:p>
          <a:p>
            <a:pPr algn="just">
              <a:lnSpc>
                <a:spcPct val="114000"/>
              </a:lnSpc>
            </a:pPr>
            <a:r>
              <a:rPr lang="ru-RU" sz="1400" b="1" dirty="0">
                <a:solidFill>
                  <a:srgbClr val="FF0000"/>
                </a:solidFill>
                <a:latin typeface="Times New Roman" panose="02020603050405020304" pitchFamily="18" charset="0"/>
                <a:cs typeface="Times New Roman" pitchFamily="18" charset="0"/>
              </a:rPr>
              <a:t> </a:t>
            </a:r>
            <a:r>
              <a:rPr lang="en-US" sz="1400" b="1" dirty="0">
                <a:solidFill>
                  <a:srgbClr val="FF0000"/>
                </a:solidFill>
                <a:latin typeface="Times New Roman" panose="02020603050405020304" pitchFamily="18" charset="0"/>
                <a:cs typeface="Times New Roman" pitchFamily="18" charset="0"/>
              </a:rPr>
              <a:t>        ECONOMICS </a:t>
            </a:r>
            <a:r>
              <a:rPr lang="en-US" sz="1400" b="1" dirty="0">
                <a:solidFill>
                  <a:srgbClr val="C00000"/>
                </a:solidFill>
                <a:latin typeface="Times New Roman" panose="02020603050405020304" pitchFamily="18" charset="0"/>
                <a:cs typeface="Times New Roman" pitchFamily="18" charset="0"/>
              </a:rPr>
              <a:t>Master's program </a:t>
            </a:r>
            <a:r>
              <a:rPr lang="en-US" sz="1400" b="1" dirty="0">
                <a:latin typeface="Times New Roman" panose="02020603050405020304" pitchFamily="18" charset="0"/>
                <a:cs typeface="Times New Roman" pitchFamily="18" charset="0"/>
              </a:rPr>
              <a:t>– profile ECONOMICS AND FOREIGN ECONOMIC ACTIVITY</a:t>
            </a:r>
            <a:endParaRPr lang="ru-RU" sz="1400" b="1" dirty="0">
              <a:latin typeface="Times New Roman" panose="02020603050405020304" pitchFamily="18" charset="0"/>
              <a:cs typeface="Times New Roman" pitchFamily="18" charset="0"/>
            </a:endParaRPr>
          </a:p>
          <a:p>
            <a:pPr algn="just">
              <a:lnSpc>
                <a:spcPct val="114000"/>
              </a:lnSpc>
            </a:pPr>
            <a:r>
              <a:rPr lang="en-US" sz="1400" b="1" dirty="0">
                <a:solidFill>
                  <a:srgbClr val="FF0000"/>
                </a:solidFill>
                <a:latin typeface="Times New Roman" panose="02020603050405020304" pitchFamily="18" charset="0"/>
                <a:cs typeface="Times New Roman" pitchFamily="18" charset="0"/>
              </a:rPr>
              <a:t>         MANAGEMENT </a:t>
            </a:r>
            <a:r>
              <a:rPr lang="en-US" sz="1400" b="1" dirty="0">
                <a:latin typeface="Times New Roman" panose="02020603050405020304" pitchFamily="18" charset="0"/>
                <a:cs typeface="Times New Roman" pitchFamily="18" charset="0"/>
              </a:rPr>
              <a:t>bachelor degree – </a:t>
            </a:r>
            <a:r>
              <a:rPr lang="en-US" sz="1400" b="1" dirty="0">
                <a:solidFill>
                  <a:srgbClr val="FF0000"/>
                </a:solidFill>
                <a:latin typeface="Times New Roman" panose="02020603050405020304" pitchFamily="18" charset="0"/>
                <a:cs typeface="Times New Roman" pitchFamily="18" charset="0"/>
              </a:rPr>
              <a:t>profile ORGANIZATION MANAGEMENT</a:t>
            </a:r>
            <a:endParaRPr lang="ru-RU" sz="1400" b="1" dirty="0">
              <a:solidFill>
                <a:srgbClr val="FF0000"/>
              </a:solidFill>
              <a:latin typeface="Times New Roman" panose="02020603050405020304" pitchFamily="18" charset="0"/>
              <a:cs typeface="Times New Roman" pitchFamily="18" charset="0"/>
            </a:endParaRPr>
          </a:p>
          <a:p>
            <a:pPr algn="just">
              <a:lnSpc>
                <a:spcPct val="114000"/>
              </a:lnSpc>
            </a:pPr>
            <a:r>
              <a:rPr lang="ru-RU" sz="1400" b="1" dirty="0">
                <a:solidFill>
                  <a:srgbClr val="FF0000"/>
                </a:solidFill>
                <a:latin typeface="Times New Roman" panose="02020603050405020304" pitchFamily="18" charset="0"/>
                <a:cs typeface="Times New Roman" pitchFamily="18" charset="0"/>
              </a:rPr>
              <a:t>         </a:t>
            </a:r>
            <a:r>
              <a:rPr lang="en-US" sz="1400" b="1" dirty="0">
                <a:solidFill>
                  <a:srgbClr val="FF0000"/>
                </a:solidFill>
                <a:latin typeface="Times New Roman" panose="02020603050405020304" pitchFamily="18" charset="0"/>
                <a:cs typeface="Times New Roman" pitchFamily="18" charset="0"/>
              </a:rPr>
              <a:t>STATE AND MUNICIPAL MANAGEMENT </a:t>
            </a:r>
            <a:r>
              <a:rPr lang="en-US" sz="1400" b="1" dirty="0">
                <a:latin typeface="Times New Roman" panose="02020603050405020304" pitchFamily="18" charset="0"/>
                <a:cs typeface="Times New Roman" pitchFamily="18" charset="0"/>
              </a:rPr>
              <a:t>bachelor degree – profiles</a:t>
            </a:r>
            <a:r>
              <a:rPr lang="ru-RU" sz="1400" b="1" dirty="0">
                <a:latin typeface="Times New Roman" panose="02020603050405020304" pitchFamily="18" charset="0"/>
                <a:cs typeface="Times New Roman" pitchFamily="18" charset="0"/>
              </a:rPr>
              <a:t>: </a:t>
            </a:r>
            <a:r>
              <a:rPr lang="en-US" sz="1400" b="1" dirty="0">
                <a:latin typeface="Times New Roman" panose="02020603050405020304" pitchFamily="18" charset="0"/>
                <a:cs typeface="Times New Roman" pitchFamily="18" charset="0"/>
              </a:rPr>
              <a:t>STATE AND MUNICIPAL MANAGEMENT IN THE SOCIAL SPHERE; MANAGEMENT IN THE FIELD OF INTERREGIONAL AND INTERSTATE RELATIONS</a:t>
            </a:r>
            <a:endParaRPr lang="ru-RU" sz="1400" b="1" dirty="0">
              <a:latin typeface="Times New Roman" panose="02020603050405020304" pitchFamily="18" charset="0"/>
              <a:cs typeface="Times New Roman" pitchFamily="18" charset="0"/>
            </a:endParaRPr>
          </a:p>
          <a:p>
            <a:pPr algn="just">
              <a:lnSpc>
                <a:spcPct val="114000"/>
              </a:lnSpc>
            </a:pPr>
            <a:r>
              <a:rPr lang="ru-RU" sz="1400" b="1" dirty="0">
                <a:latin typeface="Times New Roman" panose="02020603050405020304" pitchFamily="18" charset="0"/>
                <a:cs typeface="Times New Roman" pitchFamily="18" charset="0"/>
              </a:rPr>
              <a:t>         </a:t>
            </a:r>
            <a:r>
              <a:rPr lang="en-US" sz="1400" b="1" dirty="0">
                <a:solidFill>
                  <a:srgbClr val="FF0000"/>
                </a:solidFill>
                <a:latin typeface="Times New Roman" panose="02020603050405020304" pitchFamily="18" charset="0"/>
                <a:cs typeface="Times New Roman" pitchFamily="18" charset="0"/>
              </a:rPr>
              <a:t>BUSINESS INFORMATICS</a:t>
            </a:r>
            <a:r>
              <a:rPr lang="ru-RU" sz="1400" b="1" dirty="0">
                <a:solidFill>
                  <a:srgbClr val="FF0000"/>
                </a:solidFill>
                <a:latin typeface="Times New Roman" panose="02020603050405020304" pitchFamily="18" charset="0"/>
                <a:cs typeface="Times New Roman" pitchFamily="18" charset="0"/>
              </a:rPr>
              <a:t> </a:t>
            </a:r>
            <a:r>
              <a:rPr lang="en-US" sz="1400" b="1" dirty="0">
                <a:latin typeface="Times New Roman" panose="02020603050405020304" pitchFamily="18" charset="0"/>
                <a:cs typeface="Times New Roman" pitchFamily="18" charset="0"/>
              </a:rPr>
              <a:t>bachelor degree – profile INFORMATION TECHNOLOGY IN ENTERPRISE MANAGEMENT</a:t>
            </a:r>
            <a:r>
              <a:rPr lang="ru-RU" sz="1400" b="1" dirty="0">
                <a:latin typeface="Times New Roman" panose="02020603050405020304" pitchFamily="18" charset="0"/>
                <a:cs typeface="Times New Roman" pitchFamily="18" charset="0"/>
              </a:rPr>
              <a:t>    </a:t>
            </a:r>
          </a:p>
          <a:p>
            <a:pPr algn="just">
              <a:lnSpc>
                <a:spcPct val="114000"/>
              </a:lnSpc>
            </a:pPr>
            <a:r>
              <a:rPr lang="ru-RU" sz="1400" b="1" dirty="0">
                <a:solidFill>
                  <a:srgbClr val="FF0000"/>
                </a:solidFill>
                <a:latin typeface="Times New Roman" panose="02020603050405020304" pitchFamily="18" charset="0"/>
                <a:cs typeface="Times New Roman" pitchFamily="18" charset="0"/>
              </a:rPr>
              <a:t>         </a:t>
            </a:r>
            <a:r>
              <a:rPr lang="en-US" sz="1400" b="1" dirty="0">
                <a:solidFill>
                  <a:srgbClr val="FF0000"/>
                </a:solidFill>
                <a:latin typeface="Times New Roman" panose="02020603050405020304" pitchFamily="18" charset="0"/>
                <a:cs typeface="Times New Roman" pitchFamily="18" charset="0"/>
              </a:rPr>
              <a:t>JURISPRUDENCE </a:t>
            </a:r>
            <a:r>
              <a:rPr lang="en-US" sz="1400" b="1" dirty="0">
                <a:latin typeface="Times New Roman" panose="02020603050405020304" pitchFamily="18" charset="0"/>
                <a:cs typeface="Times New Roman" pitchFamily="18" charset="0"/>
              </a:rPr>
              <a:t>bachelor degree – profiles</a:t>
            </a:r>
            <a:r>
              <a:rPr lang="ru-RU" sz="1400" b="1" dirty="0">
                <a:latin typeface="Times New Roman" panose="02020603050405020304" pitchFamily="18" charset="0"/>
                <a:cs typeface="Times New Roman" pitchFamily="18" charset="0"/>
              </a:rPr>
              <a:t>:</a:t>
            </a:r>
            <a:r>
              <a:rPr lang="en-US" sz="1400" b="1" dirty="0">
                <a:latin typeface="Times New Roman" panose="02020603050405020304" pitchFamily="18" charset="0"/>
                <a:cs typeface="Times New Roman" pitchFamily="18" charset="0"/>
              </a:rPr>
              <a:t> CIVIL LAW, CRIMINAL LAW</a:t>
            </a:r>
            <a:endParaRPr lang="ru-RU" sz="1400" b="1" dirty="0">
              <a:latin typeface="Times New Roman" panose="02020603050405020304" pitchFamily="18" charset="0"/>
              <a:cs typeface="Times New Roman" pitchFamily="18" charset="0"/>
            </a:endParaRPr>
          </a:p>
          <a:p>
            <a:pPr algn="just">
              <a:lnSpc>
                <a:spcPct val="114000"/>
              </a:lnSpc>
            </a:pPr>
            <a:r>
              <a:rPr lang="en-US" sz="1400" b="1" dirty="0">
                <a:latin typeface="Times New Roman" panose="02020603050405020304" pitchFamily="18" charset="0"/>
                <a:cs typeface="Times New Roman" pitchFamily="18" charset="0"/>
              </a:rPr>
              <a:t>         </a:t>
            </a:r>
            <a:r>
              <a:rPr lang="en-US" sz="1400" b="1" dirty="0">
                <a:solidFill>
                  <a:srgbClr val="FF0000"/>
                </a:solidFill>
                <a:latin typeface="Times New Roman" panose="02020603050405020304" pitchFamily="18" charset="0"/>
                <a:cs typeface="Times New Roman" pitchFamily="18" charset="0"/>
              </a:rPr>
              <a:t>JURISPRUDENCE</a:t>
            </a:r>
            <a:r>
              <a:rPr lang="en-US" sz="1400" b="1" dirty="0">
                <a:latin typeface="Times New Roman" panose="02020603050405020304" pitchFamily="18" charset="0"/>
                <a:cs typeface="Times New Roman" pitchFamily="18" charset="0"/>
              </a:rPr>
              <a:t> </a:t>
            </a:r>
            <a:r>
              <a:rPr lang="en-US" sz="1400" b="1" dirty="0">
                <a:solidFill>
                  <a:srgbClr val="C00000"/>
                </a:solidFill>
                <a:latin typeface="Times New Roman" panose="02020603050405020304" pitchFamily="18" charset="0"/>
                <a:cs typeface="Times New Roman" pitchFamily="18" charset="0"/>
              </a:rPr>
              <a:t>Master's program </a:t>
            </a:r>
            <a:r>
              <a:rPr lang="en-US" sz="1400" b="1" dirty="0">
                <a:latin typeface="Times New Roman" panose="02020603050405020304" pitchFamily="18" charset="0"/>
                <a:cs typeface="Times New Roman" pitchFamily="18" charset="0"/>
              </a:rPr>
              <a:t>– profiles</a:t>
            </a:r>
            <a:r>
              <a:rPr lang="ru-RU" sz="1400" b="1" dirty="0">
                <a:latin typeface="Times New Roman" panose="02020603050405020304" pitchFamily="18" charset="0"/>
                <a:cs typeface="Times New Roman" pitchFamily="18" charset="0"/>
              </a:rPr>
              <a:t>:</a:t>
            </a:r>
            <a:r>
              <a:rPr lang="en-US" sz="1400" b="1" dirty="0">
                <a:latin typeface="Times New Roman" panose="02020603050405020304" pitchFamily="18" charset="0"/>
                <a:cs typeface="Times New Roman" pitchFamily="18" charset="0"/>
              </a:rPr>
              <a:t> CIVIL LAW, FAMILY LAW, PRIVATE INTERNATIONAL LAW; THEORY AND PRACTICE OF APPLICATION OF CRIMINAL LEGISLATION</a:t>
            </a:r>
            <a:r>
              <a:rPr lang="ru-RU" sz="1400" b="1" dirty="0">
                <a:latin typeface="Times New Roman" panose="02020603050405020304" pitchFamily="18" charset="0"/>
                <a:cs typeface="Times New Roman" pitchFamily="18" charset="0"/>
              </a:rPr>
              <a:t>                               </a:t>
            </a:r>
          </a:p>
          <a:p>
            <a:pPr lvl="0" algn="just" fontAlgn="base">
              <a:lnSpc>
                <a:spcPct val="114000"/>
              </a:lnSpc>
            </a:pPr>
            <a:r>
              <a:rPr lang="ru-RU" sz="1400" b="1" dirty="0">
                <a:latin typeface="Times New Roman" panose="02020603050405020304" pitchFamily="18" charset="0"/>
                <a:cs typeface="Times New Roman" pitchFamily="18" charset="0"/>
              </a:rPr>
              <a:t>         </a:t>
            </a:r>
            <a:r>
              <a:rPr lang="en-US" sz="1400" b="1" dirty="0">
                <a:solidFill>
                  <a:srgbClr val="FF0000"/>
                </a:solidFill>
                <a:latin typeface="Times New Roman" panose="02020603050405020304" pitchFamily="18" charset="0"/>
                <a:ea typeface="Calibri" pitchFamily="34" charset="0"/>
                <a:cs typeface="Times New Roman" pitchFamily="18" charset="0"/>
              </a:rPr>
              <a:t>PEDAGOGICAL EDUCATION </a:t>
            </a:r>
            <a:r>
              <a:rPr lang="en-US" sz="1400" b="1" dirty="0">
                <a:latin typeface="Times New Roman" panose="02020603050405020304" pitchFamily="18" charset="0"/>
                <a:ea typeface="Calibri" pitchFamily="34" charset="0"/>
                <a:cs typeface="Times New Roman" pitchFamily="18" charset="0"/>
              </a:rPr>
              <a:t>Bachelor degree – profile LEGAL EDUCATION</a:t>
            </a:r>
            <a:r>
              <a:rPr lang="ru-RU" sz="1400" b="1" dirty="0">
                <a:latin typeface="Times New Roman" panose="02020603050405020304" pitchFamily="18" charset="0"/>
                <a:ea typeface="Calibri" pitchFamily="34" charset="0"/>
                <a:cs typeface="Times New Roman" pitchFamily="18" charset="0"/>
              </a:rPr>
              <a:t>          </a:t>
            </a:r>
            <a:r>
              <a:rPr lang="en-US" sz="1400" b="1" dirty="0">
                <a:latin typeface="Times New Roman" panose="02020603050405020304" pitchFamily="18" charset="0"/>
                <a:ea typeface="Calibri" pitchFamily="34" charset="0"/>
                <a:cs typeface="Times New Roman" pitchFamily="18" charset="0"/>
              </a:rPr>
              <a:t>         </a:t>
            </a:r>
          </a:p>
          <a:p>
            <a:pPr lvl="0" algn="just" fontAlgn="base">
              <a:lnSpc>
                <a:spcPct val="114000"/>
              </a:lnSpc>
            </a:pPr>
            <a:r>
              <a:rPr lang="en-US" sz="1400" b="1" dirty="0">
                <a:latin typeface="Times New Roman" panose="02020603050405020304" pitchFamily="18" charset="0"/>
                <a:ea typeface="Calibri" pitchFamily="34" charset="0"/>
                <a:cs typeface="Times New Roman" pitchFamily="18" charset="0"/>
              </a:rPr>
              <a:t>         </a:t>
            </a:r>
            <a:r>
              <a:rPr lang="en-US" sz="1400" b="1" dirty="0">
                <a:solidFill>
                  <a:srgbClr val="FF0000"/>
                </a:solidFill>
                <a:latin typeface="Times New Roman" panose="02020603050405020304" pitchFamily="18" charset="0"/>
                <a:ea typeface="Calibri" pitchFamily="34" charset="0"/>
                <a:cs typeface="Times New Roman" pitchFamily="18" charset="0"/>
              </a:rPr>
              <a:t>PSYCHOLOGY</a:t>
            </a:r>
            <a:r>
              <a:rPr lang="en-US" sz="1400" b="1" dirty="0">
                <a:latin typeface="Times New Roman" panose="02020603050405020304" pitchFamily="18" charset="0"/>
                <a:ea typeface="Calibri" pitchFamily="34" charset="0"/>
                <a:cs typeface="Times New Roman" pitchFamily="18" charset="0"/>
              </a:rPr>
              <a:t> Bachelor degree – profile PSYCHOLOGICAL COUNSELING</a:t>
            </a:r>
            <a:endParaRPr lang="ru-RU" sz="1400" b="1" dirty="0">
              <a:latin typeface="Times New Roman" panose="02020603050405020304" pitchFamily="18" charset="0"/>
              <a:cs typeface="Times New Roman" pitchFamily="18" charset="0"/>
            </a:endParaRPr>
          </a:p>
          <a:p>
            <a:pPr lvl="0" algn="just" eaLnBrk="0" fontAlgn="base" hangingPunct="0">
              <a:lnSpc>
                <a:spcPct val="114000"/>
              </a:lnSpc>
            </a:pPr>
            <a:r>
              <a:rPr lang="en-US" sz="1400" b="1" dirty="0">
                <a:latin typeface="Times New Roman" panose="02020603050405020304" pitchFamily="18" charset="0"/>
                <a:ea typeface="Calibri" pitchFamily="34" charset="0"/>
                <a:cs typeface="Times New Roman" pitchFamily="18" charset="0"/>
              </a:rPr>
              <a:t>         </a:t>
            </a:r>
            <a:r>
              <a:rPr lang="en-US" sz="1400" b="1" dirty="0">
                <a:solidFill>
                  <a:srgbClr val="FF0000"/>
                </a:solidFill>
                <a:latin typeface="Times New Roman" panose="02020603050405020304" pitchFamily="18" charset="0"/>
                <a:ea typeface="Calibri" pitchFamily="34" charset="0"/>
                <a:cs typeface="Times New Roman" pitchFamily="18" charset="0"/>
              </a:rPr>
              <a:t>PSYCHOLOGICAL AND PEDAGOGICAL EDUCATION </a:t>
            </a:r>
            <a:r>
              <a:rPr lang="en-US" sz="1400" b="1" dirty="0">
                <a:latin typeface="Times New Roman" panose="02020603050405020304" pitchFamily="18" charset="0"/>
                <a:ea typeface="Calibri" pitchFamily="34" charset="0"/>
                <a:cs typeface="Times New Roman" pitchFamily="18" charset="0"/>
              </a:rPr>
              <a:t>bachelor degree - profiles PSYCHOLOGY AND PEDAGOGY OF PRIMARY EDUCATION; PSYCHOLOGY AND PEDAGOGY OF PRESCHOOL EDUCATION; PSYCHOLOGY AND SOCIAL PEDAGOGY</a:t>
            </a:r>
            <a:r>
              <a:rPr lang="ru-RU" sz="1400" b="1" dirty="0">
                <a:latin typeface="Times New Roman" panose="02020603050405020304" pitchFamily="18" charset="0"/>
                <a:ea typeface="Calibri" pitchFamily="34" charset="0"/>
                <a:cs typeface="Times New Roman" pitchFamily="18" charset="0"/>
              </a:rPr>
              <a:t>           </a:t>
            </a:r>
            <a:r>
              <a:rPr lang="en-US" sz="1400" b="1" dirty="0">
                <a:latin typeface="Times New Roman" panose="02020603050405020304" pitchFamily="18" charset="0"/>
                <a:ea typeface="Calibri" pitchFamily="34" charset="0"/>
                <a:cs typeface="Times New Roman" pitchFamily="18" charset="0"/>
              </a:rPr>
              <a:t>   </a:t>
            </a:r>
          </a:p>
          <a:p>
            <a:pPr lvl="0" algn="just" eaLnBrk="0" fontAlgn="base" hangingPunct="0">
              <a:lnSpc>
                <a:spcPct val="114000"/>
              </a:lnSpc>
            </a:pPr>
            <a:r>
              <a:rPr lang="en-US" sz="1400" b="1" dirty="0">
                <a:solidFill>
                  <a:srgbClr val="FF0000"/>
                </a:solidFill>
                <a:latin typeface="Times New Roman" panose="02020603050405020304" pitchFamily="18" charset="0"/>
                <a:ea typeface="Calibri" pitchFamily="34" charset="0"/>
                <a:cs typeface="Times New Roman" pitchFamily="18" charset="0"/>
              </a:rPr>
              <a:t>         SPECIAL (DEFECTOLOGICAL) EDUCATION </a:t>
            </a:r>
            <a:r>
              <a:rPr lang="en-US" sz="1400" b="1" dirty="0">
                <a:latin typeface="Times New Roman" panose="02020603050405020304" pitchFamily="18" charset="0"/>
                <a:ea typeface="Calibri" pitchFamily="34" charset="0"/>
                <a:cs typeface="Times New Roman" pitchFamily="18" charset="0"/>
              </a:rPr>
              <a:t>bachelor degree – profile Speech Therapy</a:t>
            </a:r>
            <a:endParaRPr lang="ru-RU" sz="1400" b="1" dirty="0">
              <a:latin typeface="Times New Roman" panose="02020603050405020304" pitchFamily="18" charset="0"/>
              <a:ea typeface="Calibri" pitchFamily="34" charset="0"/>
              <a:cs typeface="Times New Roman" pitchFamily="18" charset="0"/>
            </a:endParaRPr>
          </a:p>
        </p:txBody>
      </p:sp>
      <p:sp>
        <p:nvSpPr>
          <p:cNvPr id="23553" name="Rectangle 1"/>
          <p:cNvSpPr>
            <a:spLocks noChangeArrowheads="1"/>
          </p:cNvSpPr>
          <p:nvPr/>
        </p:nvSpPr>
        <p:spPr bwMode="auto">
          <a:xfrm>
            <a:off x="323528" y="150282"/>
            <a:ext cx="882047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2800" b="1" dirty="0">
                <a:solidFill>
                  <a:srgbClr val="FF0000"/>
                </a:solidFill>
                <a:latin typeface="Times New Roman" panose="02020603050405020304" pitchFamily="18" charset="0"/>
                <a:ea typeface="Calibri" pitchFamily="34" charset="0"/>
                <a:cs typeface="Times New Roman" panose="02020603050405020304" pitchFamily="18" charset="0"/>
              </a:rPr>
              <a:t>DIRECTIONS AND PROFILES OF TRAINING</a:t>
            </a:r>
            <a:endParaRPr kumimoji="0" lang="ru-RU"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23554" name="Rectangle 2"/>
          <p:cNvSpPr>
            <a:spLocks noChangeArrowheads="1"/>
          </p:cNvSpPr>
          <p:nvPr/>
        </p:nvSpPr>
        <p:spPr bwMode="auto">
          <a:xfrm>
            <a:off x="107504" y="5517232"/>
            <a:ext cx="903649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ru-RU" sz="1400" b="1" dirty="0">
                <a:latin typeface="Times New Roman" pitchFamily="18" charset="0"/>
                <a:ea typeface="Calibri" pitchFamily="34" charset="0"/>
                <a:cs typeface="Times New Roman" pitchFamily="18" charset="0"/>
              </a:rPr>
              <a:t>                                    </a:t>
            </a:r>
            <a:endParaRPr kumimoji="0" lang="ru-RU" sz="1400" b="1" i="0" u="none" strike="noStrike" cap="none" normalizeH="0" baseline="0" dirty="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49853582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C:\Users\frdo\Desktop\ФОТО\ФОТО ИГА\Библиотоека.jpg"/>
          <p:cNvPicPr/>
          <p:nvPr/>
        </p:nvPicPr>
        <p:blipFill>
          <a:blip r:embed="rId2" cstate="print"/>
          <a:srcRect/>
          <a:stretch>
            <a:fillRect/>
          </a:stretch>
        </p:blipFill>
        <p:spPr bwMode="auto">
          <a:xfrm>
            <a:off x="251520" y="260648"/>
            <a:ext cx="4087030" cy="3096344"/>
          </a:xfrm>
          <a:prstGeom prst="rect">
            <a:avLst/>
          </a:prstGeom>
          <a:noFill/>
          <a:ln w="9525">
            <a:noFill/>
            <a:miter lim="800000"/>
            <a:headEnd/>
            <a:tailEnd/>
          </a:ln>
        </p:spPr>
      </p:pic>
      <p:pic>
        <p:nvPicPr>
          <p:cNvPr id="6" name="Рисунок 5" descr="C:\Users\frdo\Desktop\ШЕЕНКОВ-17\КРИМЛАБОРАТОРИЯ\КРИМЛАБОРАТОРИЯ\P1010039.JPG"/>
          <p:cNvPicPr/>
          <p:nvPr/>
        </p:nvPicPr>
        <p:blipFill>
          <a:blip r:embed="rId3" cstate="print"/>
          <a:srcRect/>
          <a:stretch>
            <a:fillRect/>
          </a:stretch>
        </p:blipFill>
        <p:spPr bwMode="auto">
          <a:xfrm>
            <a:off x="4572000" y="260648"/>
            <a:ext cx="4392488" cy="3096344"/>
          </a:xfrm>
          <a:prstGeom prst="rect">
            <a:avLst/>
          </a:prstGeom>
          <a:noFill/>
          <a:ln w="9525">
            <a:noFill/>
            <a:miter lim="800000"/>
            <a:headEnd/>
            <a:tailEnd/>
          </a:ln>
        </p:spPr>
      </p:pic>
      <p:pic>
        <p:nvPicPr>
          <p:cNvPr id="7" name="Рисунок 6" descr="C:\Users\frdo\Desktop\ФОТО\ФОТО ДОД\9.jpg"/>
          <p:cNvPicPr/>
          <p:nvPr/>
        </p:nvPicPr>
        <p:blipFill>
          <a:blip r:embed="rId4" cstate="print"/>
          <a:srcRect/>
          <a:stretch>
            <a:fillRect/>
          </a:stretch>
        </p:blipFill>
        <p:spPr bwMode="auto">
          <a:xfrm>
            <a:off x="251520" y="3573016"/>
            <a:ext cx="4032448" cy="2916537"/>
          </a:xfrm>
          <a:prstGeom prst="rect">
            <a:avLst/>
          </a:prstGeom>
          <a:noFill/>
          <a:ln w="9525">
            <a:noFill/>
            <a:miter lim="800000"/>
            <a:headEnd/>
            <a:tailEnd/>
          </a:ln>
        </p:spPr>
      </p:pic>
      <p:pic>
        <p:nvPicPr>
          <p:cNvPr id="8" name="Рисунок 7" descr="C:\Users\frdo\Desktop\IMG-28818b9cd056e8ecae1c1f9ff6a92bcf-V.jpg"/>
          <p:cNvPicPr/>
          <p:nvPr/>
        </p:nvPicPr>
        <p:blipFill>
          <a:blip r:embed="rId5" cstate="print"/>
          <a:srcRect/>
          <a:stretch>
            <a:fillRect/>
          </a:stretch>
        </p:blipFill>
        <p:spPr bwMode="auto">
          <a:xfrm>
            <a:off x="4499992" y="3573016"/>
            <a:ext cx="4464496" cy="3024336"/>
          </a:xfrm>
          <a:prstGeom prst="rect">
            <a:avLst/>
          </a:prstGeom>
          <a:noFill/>
          <a:ln w="9525">
            <a:noFill/>
            <a:miter lim="800000"/>
            <a:headEnd/>
            <a:tailEnd/>
          </a:ln>
        </p:spPr>
      </p:pic>
    </p:spTree>
    <p:extLst>
      <p:ext uri="{BB962C8B-B14F-4D97-AF65-F5344CB8AC3E}">
        <p14:creationId xmlns:p14="http://schemas.microsoft.com/office/powerpoint/2010/main" val="725722529"/>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44624"/>
            <a:ext cx="8604956" cy="584775"/>
          </a:xfrm>
          <a:prstGeom prst="rect">
            <a:avLst/>
          </a:prstGeom>
        </p:spPr>
        <p:txBody>
          <a:bodyPr wrap="square">
            <a:spAutoFit/>
          </a:bodyPr>
          <a:lstStyle/>
          <a:p>
            <a:r>
              <a:rPr lang="ru-RU" sz="3200" b="1" i="1" dirty="0">
                <a:solidFill>
                  <a:srgbClr val="FF0000"/>
                </a:solidFill>
              </a:rPr>
              <a:t>            </a:t>
            </a:r>
            <a:r>
              <a:rPr lang="en-US" sz="3200" b="1" i="1" dirty="0">
                <a:solidFill>
                  <a:srgbClr val="FF0000"/>
                </a:solidFill>
                <a:latin typeface="Times New Roman" panose="02020603050405020304" pitchFamily="18" charset="0"/>
                <a:cs typeface="Times New Roman" panose="02020603050405020304" pitchFamily="18" charset="0"/>
              </a:rPr>
              <a:t>Faculty of Economics and Management</a:t>
            </a:r>
            <a:endParaRPr lang="ru-RU" sz="3200" b="1" i="1" dirty="0">
              <a:solidFill>
                <a:srgbClr val="FF0000"/>
              </a:solidFill>
              <a:latin typeface="Times New Roman" panose="02020603050405020304" pitchFamily="18" charset="0"/>
              <a:cs typeface="Times New Roman" panose="02020603050405020304" pitchFamily="18" charset="0"/>
            </a:endParaRPr>
          </a:p>
        </p:txBody>
      </p:sp>
      <p:sp>
        <p:nvSpPr>
          <p:cNvPr id="14337" name="Rectangle 1"/>
          <p:cNvSpPr>
            <a:spLocks noChangeArrowheads="1"/>
          </p:cNvSpPr>
          <p:nvPr/>
        </p:nvSpPr>
        <p:spPr bwMode="auto">
          <a:xfrm>
            <a:off x="359532" y="2701803"/>
            <a:ext cx="8424936" cy="4284468"/>
          </a:xfrm>
          <a:prstGeom prst="rect">
            <a:avLst/>
          </a:prstGeom>
          <a:solidFill>
            <a:srgbClr val="FFFFFF"/>
          </a:solidFill>
          <a:ln w="9525">
            <a:noFill/>
            <a:miter lim="800000"/>
            <a:headEnd/>
            <a:tailEnd/>
          </a:ln>
          <a:effectLst/>
        </p:spPr>
        <p:txBody>
          <a:bodyPr vert="horz" wrap="square" lIns="91440" tIns="0" rIns="91440" bIns="120612" numCol="1" anchor="ctr" anchorCtr="0" compatLnSpc="1">
            <a:prstTxWarp prst="textNoShape">
              <a:avLst/>
            </a:prstTxWarp>
            <a:spAutoFit/>
          </a:bodyPr>
          <a:lstStyle/>
          <a:p>
            <a:pPr lvl="0" fontAlgn="base">
              <a:spcBef>
                <a:spcPct val="0"/>
              </a:spcBef>
              <a:spcAft>
                <a:spcPct val="0"/>
              </a:spcAft>
            </a:pPr>
            <a:r>
              <a:rPr kumimoji="0" lang="ru-RU" sz="1400" b="1" i="0" u="none" strike="noStrike" cap="none" normalizeH="0" baseline="0" dirty="0">
                <a:ln>
                  <a:noFill/>
                </a:ln>
                <a:effectLst/>
                <a:latin typeface="Times New Roman" pitchFamily="18" charset="0"/>
                <a:cs typeface="Times New Roman" pitchFamily="18" charset="0"/>
              </a:rPr>
              <a:t>               </a:t>
            </a:r>
            <a:r>
              <a:rPr kumimoji="0" lang="en-US" sz="1350" b="1" i="0" u="none" strike="noStrike" cap="none" normalizeH="0" baseline="0" dirty="0">
                <a:ln>
                  <a:noFill/>
                </a:ln>
                <a:effectLst/>
                <a:latin typeface="Times New Roman" pitchFamily="18" charset="0"/>
                <a:cs typeface="Times New Roman" pitchFamily="18" charset="0"/>
              </a:rPr>
              <a:t>A</a:t>
            </a:r>
            <a:r>
              <a:rPr lang="en-US" sz="1350" b="1" dirty="0">
                <a:latin typeface="Times New Roman" pitchFamily="18" charset="0"/>
                <a:cs typeface="Times New Roman" pitchFamily="18" charset="0"/>
              </a:rPr>
              <a:t>reas of training:</a:t>
            </a:r>
            <a:r>
              <a:rPr kumimoji="0" lang="ru-RU" sz="1350" b="1" i="0" u="none" strike="noStrike" cap="none" normalizeH="0" baseline="0" dirty="0">
                <a:ln>
                  <a:noFill/>
                </a:ln>
                <a:solidFill>
                  <a:schemeClr val="accent1"/>
                </a:solidFill>
                <a:effectLst/>
                <a:latin typeface="Times New Roman" pitchFamily="18" charset="0"/>
                <a:cs typeface="Times New Roman" pitchFamily="18" charset="0"/>
              </a:rPr>
              <a:t>             </a:t>
            </a:r>
            <a:endParaRPr kumimoji="0" lang="en-US" sz="1350" b="1" i="0" u="none" strike="noStrike" cap="none" normalizeH="0" baseline="0" dirty="0">
              <a:ln>
                <a:noFill/>
              </a:ln>
              <a:solidFill>
                <a:schemeClr val="accent1"/>
              </a:solidFill>
              <a:effectLst/>
              <a:latin typeface="Times New Roman" pitchFamily="18" charset="0"/>
              <a:cs typeface="Times New Roman" pitchFamily="18" charset="0"/>
            </a:endParaRPr>
          </a:p>
          <a:p>
            <a:pPr lvl="0" fontAlgn="base">
              <a:spcBef>
                <a:spcPct val="0"/>
              </a:spcBef>
              <a:spcAft>
                <a:spcPct val="0"/>
              </a:spcAft>
            </a:pPr>
            <a:r>
              <a:rPr lang="en-US" sz="1350" b="1" dirty="0">
                <a:latin typeface="Times New Roman" pitchFamily="18" charset="0"/>
                <a:cs typeface="Times New Roman" pitchFamily="18" charset="0"/>
              </a:rPr>
              <a:t>            </a:t>
            </a:r>
            <a:r>
              <a:rPr lang="en-US" sz="1350" b="1" dirty="0">
                <a:solidFill>
                  <a:srgbClr val="FF0000"/>
                </a:solidFill>
                <a:latin typeface="Times New Roman" pitchFamily="18" charset="0"/>
                <a:cs typeface="Times New Roman" pitchFamily="18" charset="0"/>
              </a:rPr>
              <a:t>Management </a:t>
            </a:r>
            <a:r>
              <a:rPr lang="en-US" sz="1350" b="1" dirty="0">
                <a:latin typeface="Times New Roman" pitchFamily="18" charset="0"/>
                <a:cs typeface="Times New Roman" pitchFamily="18" charset="0"/>
              </a:rPr>
              <a:t>- students learn to prepare financial statements and accurately assess the price of an enterprise’s assets, as well as how to create thoughtful business plans that make it possible to effectively develop a company, how to promote products on the market, how to generate demand and analyze customer behavior.</a:t>
            </a:r>
            <a:r>
              <a:rPr kumimoji="0" lang="ru-RU" sz="1350" b="1" i="0" u="none" strike="noStrike" cap="none" normalizeH="0" baseline="0" dirty="0">
                <a:ln>
                  <a:noFill/>
                </a:ln>
                <a:effectLst/>
                <a:latin typeface="Times New Roman" pitchFamily="18" charset="0"/>
                <a:cs typeface="Times New Roman" pitchFamily="18" charset="0"/>
              </a:rPr>
              <a:t>             </a:t>
            </a:r>
            <a:endParaRPr kumimoji="0" lang="en-US" sz="1350" b="1" i="0" u="none" strike="noStrike" cap="none" normalizeH="0" baseline="0" dirty="0">
              <a:ln>
                <a:noFill/>
              </a:ln>
              <a:effectLst/>
              <a:latin typeface="Times New Roman" pitchFamily="18" charset="0"/>
              <a:cs typeface="Times New Roman" pitchFamily="18" charset="0"/>
            </a:endParaRPr>
          </a:p>
          <a:p>
            <a:pPr lvl="0" fontAlgn="base">
              <a:spcBef>
                <a:spcPct val="0"/>
              </a:spcBef>
              <a:spcAft>
                <a:spcPct val="0"/>
              </a:spcAft>
            </a:pPr>
            <a:r>
              <a:rPr kumimoji="0" lang="ru-RU" sz="1350" b="1" i="0" u="none" strike="noStrike" cap="none" normalizeH="0" baseline="0" dirty="0">
                <a:ln>
                  <a:noFill/>
                </a:ln>
                <a:solidFill>
                  <a:srgbClr val="4C4B42"/>
                </a:solidFill>
                <a:effectLst/>
                <a:latin typeface="Times New Roman" pitchFamily="18" charset="0"/>
                <a:cs typeface="Times New Roman" pitchFamily="18" charset="0"/>
              </a:rPr>
              <a:t> </a:t>
            </a:r>
            <a:r>
              <a:rPr kumimoji="0" lang="en-US" sz="1350" b="1" i="0" u="none" strike="noStrike" cap="none" normalizeH="0" baseline="0" dirty="0">
                <a:ln>
                  <a:noFill/>
                </a:ln>
                <a:solidFill>
                  <a:srgbClr val="4C4B42"/>
                </a:solidFill>
                <a:effectLst/>
                <a:latin typeface="Times New Roman" pitchFamily="18" charset="0"/>
                <a:cs typeface="Times New Roman" pitchFamily="18" charset="0"/>
              </a:rPr>
              <a:t>         </a:t>
            </a:r>
            <a:r>
              <a:rPr lang="en-US" sz="1350" b="1" dirty="0">
                <a:solidFill>
                  <a:srgbClr val="FF0000"/>
                </a:solidFill>
                <a:latin typeface="Times New Roman" pitchFamily="18" charset="0"/>
                <a:cs typeface="Times New Roman" pitchFamily="18" charset="0"/>
              </a:rPr>
              <a:t>  Economics </a:t>
            </a:r>
            <a:r>
              <a:rPr lang="en-US" sz="1350" b="1" dirty="0">
                <a:latin typeface="Times New Roman" pitchFamily="18" charset="0"/>
                <a:cs typeface="Times New Roman" pitchFamily="18" charset="0"/>
              </a:rPr>
              <a:t>- students receive knowledge that will allow them to competently conduct tax and accounting records in private companies and government agencies. During their studies, students study the features of financial flows in companies and understand how to manage them correctly. Graduates of the Faculty of Economics and Management are able to professionally evaluate investment projects, draw up various official documents according to all the rules, and determine the efficiency of enterprises and individual areas.</a:t>
            </a:r>
            <a:endParaRPr kumimoji="0" lang="ru-RU" sz="1350" b="1" i="0" u="none" strike="noStrike" cap="none" normalizeH="0" baseline="0" dirty="0">
              <a:ln>
                <a:noFill/>
              </a:ln>
              <a:effectLst/>
              <a:latin typeface="Times New Roman" pitchFamily="18" charset="0"/>
              <a:cs typeface="Times New Roman" pitchFamily="18" charset="0"/>
            </a:endParaRPr>
          </a:p>
          <a:p>
            <a:pPr algn="just" eaLnBrk="0" fontAlgn="base" hangingPunct="0">
              <a:spcBef>
                <a:spcPct val="0"/>
              </a:spcBef>
              <a:spcAft>
                <a:spcPct val="0"/>
              </a:spcAft>
            </a:pPr>
            <a:r>
              <a:rPr kumimoji="0" lang="ru-RU" sz="1350" b="1" i="0" u="none" strike="noStrike" cap="none" normalizeH="0" baseline="0" dirty="0">
                <a:ln>
                  <a:noFill/>
                </a:ln>
                <a:solidFill>
                  <a:srgbClr val="FF0000"/>
                </a:solidFill>
                <a:effectLst/>
                <a:latin typeface="Times New Roman" pitchFamily="18" charset="0"/>
                <a:cs typeface="Times New Roman" pitchFamily="18" charset="0"/>
              </a:rPr>
              <a:t>             </a:t>
            </a:r>
            <a:r>
              <a:rPr lang="en-US" sz="1350" b="1" dirty="0">
                <a:solidFill>
                  <a:srgbClr val="FF0000"/>
                </a:solidFill>
                <a:latin typeface="Times New Roman" pitchFamily="18" charset="0"/>
                <a:cs typeface="Times New Roman" pitchFamily="18" charset="0"/>
              </a:rPr>
              <a:t>State and municipal management - </a:t>
            </a:r>
            <a:r>
              <a:rPr lang="en-US" sz="1350" b="1" dirty="0">
                <a:latin typeface="Times New Roman" pitchFamily="18" charset="0"/>
                <a:cs typeface="Times New Roman" pitchFamily="18" charset="0"/>
              </a:rPr>
              <a:t>students learn how to assess budget expenses and effectively plan a company’s budget, effectively create the image of a company or government structure, promote an organization in the modern market, create projects aimed at developing an enterprise, monitor and plan the work of employees, draw up different types of reports and other official documents.</a:t>
            </a:r>
            <a:r>
              <a:rPr kumimoji="0" lang="ru-RU" sz="1350" b="1" i="0" u="none" strike="noStrike" cap="none" normalizeH="0" baseline="0" dirty="0">
                <a:ln>
                  <a:noFill/>
                </a:ln>
                <a:effectLst/>
                <a:latin typeface="Times New Roman" pitchFamily="18" charset="0"/>
                <a:cs typeface="Times New Roman" pitchFamily="18" charset="0"/>
              </a:rPr>
              <a:t> </a:t>
            </a:r>
            <a:r>
              <a:rPr kumimoji="0" lang="ru-RU" sz="1350" b="1" i="0" u="none" strike="noStrike" cap="none" normalizeH="0" baseline="0" dirty="0">
                <a:ln>
                  <a:noFill/>
                </a:ln>
                <a:solidFill>
                  <a:srgbClr val="FF0000"/>
                </a:solidFill>
                <a:effectLst/>
                <a:latin typeface="Times New Roman" pitchFamily="18" charset="0"/>
                <a:cs typeface="Times New Roman" pitchFamily="18" charset="0"/>
              </a:rPr>
              <a:t>          </a:t>
            </a:r>
            <a:endParaRPr kumimoji="0" lang="en-US" sz="1350" b="1" i="0" u="none" strike="noStrike" cap="none" normalizeH="0" baseline="0" dirty="0">
              <a:ln>
                <a:noFill/>
              </a:ln>
              <a:solidFill>
                <a:srgbClr val="FF0000"/>
              </a:solidFill>
              <a:effectLst/>
              <a:latin typeface="Times New Roman" pitchFamily="18" charset="0"/>
              <a:cs typeface="Times New Roman" pitchFamily="18" charset="0"/>
            </a:endParaRPr>
          </a:p>
          <a:p>
            <a:pPr algn="just" eaLnBrk="0" fontAlgn="base" hangingPunct="0">
              <a:spcBef>
                <a:spcPct val="0"/>
              </a:spcBef>
              <a:spcAft>
                <a:spcPct val="0"/>
              </a:spcAft>
            </a:pPr>
            <a:r>
              <a:rPr lang="en-US" sz="1350" b="1" dirty="0">
                <a:solidFill>
                  <a:srgbClr val="FF0000"/>
                </a:solidFill>
                <a:latin typeface="Times New Roman" pitchFamily="18" charset="0"/>
                <a:cs typeface="Times New Roman" pitchFamily="18" charset="0"/>
              </a:rPr>
              <a:t>              Business Informatics </a:t>
            </a:r>
            <a:r>
              <a:rPr lang="en-US" sz="1350" b="1" dirty="0">
                <a:latin typeface="Times New Roman" pitchFamily="18" charset="0"/>
                <a:cs typeface="Times New Roman" pitchFamily="18" charset="0"/>
              </a:rPr>
              <a:t>- in 2023, enrollment has been announced for a new area of training “Business Informatics”. Students receive general theoretical training in the field of development, management and operation of information systems, automation of enterprises and production, organization of IT services. In addition to information disciplines, they study logistics, strategic management, information law, modeling and optimization of business processes, architecture of corporate information systems, etc. A professional in the field of business informatics is engaged in the development and use of information technologies in business and has knowledge in the field of computer science, economics and management.</a:t>
            </a:r>
            <a:endParaRPr kumimoji="0" lang="ru-RU" sz="1350" b="1" i="0" u="none" strike="noStrike" cap="none" normalizeH="0" baseline="0" dirty="0">
              <a:ln>
                <a:noFill/>
              </a:ln>
              <a:effectLst/>
              <a:latin typeface="Times New Roman" pitchFamily="18" charset="0"/>
              <a:cs typeface="Times New Roman" pitchFamily="18" charset="0"/>
            </a:endParaRPr>
          </a:p>
        </p:txBody>
      </p:sp>
      <p:pic>
        <p:nvPicPr>
          <p:cNvPr id="21505" name="Picture 1" descr="C:\Users\frdo\Desktop\HKLI_221_.jpg"/>
          <p:cNvPicPr>
            <a:picLocks noChangeAspect="1" noChangeArrowheads="1"/>
          </p:cNvPicPr>
          <p:nvPr/>
        </p:nvPicPr>
        <p:blipFill>
          <a:blip r:embed="rId3" cstate="print"/>
          <a:srcRect/>
          <a:stretch>
            <a:fillRect/>
          </a:stretch>
        </p:blipFill>
        <p:spPr bwMode="auto">
          <a:xfrm>
            <a:off x="1108364" y="629400"/>
            <a:ext cx="3103596" cy="1783864"/>
          </a:xfrm>
          <a:prstGeom prst="rect">
            <a:avLst/>
          </a:prstGeom>
          <a:noFill/>
        </p:spPr>
      </p:pic>
      <p:pic>
        <p:nvPicPr>
          <p:cNvPr id="21506" name="Picture 2" descr="C:\Users\frdo\Desktop\x0a3158-kopiya.jpg"/>
          <p:cNvPicPr>
            <a:picLocks noChangeAspect="1" noChangeArrowheads="1"/>
          </p:cNvPicPr>
          <p:nvPr/>
        </p:nvPicPr>
        <p:blipFill>
          <a:blip r:embed="rId4" cstate="print"/>
          <a:srcRect/>
          <a:stretch>
            <a:fillRect/>
          </a:stretch>
        </p:blipFill>
        <p:spPr bwMode="auto">
          <a:xfrm>
            <a:off x="4932040" y="629399"/>
            <a:ext cx="3073736" cy="1783863"/>
          </a:xfrm>
          <a:prstGeom prst="rect">
            <a:avLst/>
          </a:prstGeom>
          <a:noFill/>
        </p:spPr>
      </p:pic>
    </p:spTree>
    <p:extLst>
      <p:ext uri="{BB962C8B-B14F-4D97-AF65-F5344CB8AC3E}">
        <p14:creationId xmlns:p14="http://schemas.microsoft.com/office/powerpoint/2010/main" val="3158007950"/>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395536" y="188640"/>
            <a:ext cx="8003232" cy="432048"/>
          </a:xfrm>
        </p:spPr>
        <p:txBody>
          <a:bodyPr>
            <a:normAutofit fontScale="90000"/>
          </a:bodyPr>
          <a:lstStyle/>
          <a:p>
            <a:r>
              <a:rPr lang="en-US" b="1" i="1" dirty="0">
                <a:solidFill>
                  <a:srgbClr val="FF0000"/>
                </a:solidFill>
                <a:latin typeface="Times New Roman" panose="02020603050405020304" pitchFamily="18" charset="0"/>
                <a:cs typeface="Times New Roman" panose="02020603050405020304" pitchFamily="18" charset="0"/>
              </a:rPr>
              <a:t>Faculty of Law</a:t>
            </a:r>
            <a:endParaRPr lang="ru-RU" b="1" i="1" dirty="0">
              <a:solidFill>
                <a:srgbClr val="FF0000"/>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025956" y="719366"/>
            <a:ext cx="5904656" cy="3046988"/>
          </a:xfrm>
          <a:prstGeom prst="rect">
            <a:avLst/>
          </a:prstGeom>
        </p:spPr>
        <p:txBody>
          <a:bodyPr wrap="square">
            <a:spAutoFit/>
          </a:bodyPr>
          <a:lstStyle/>
          <a:p>
            <a:pPr algn="just"/>
            <a:r>
              <a:rPr lang="ru-RU" sz="1600" b="1" dirty="0">
                <a:latin typeface="Times New Roman" pitchFamily="18" charset="0"/>
                <a:cs typeface="Times New Roman" pitchFamily="18" charset="0"/>
              </a:rPr>
              <a:t>                </a:t>
            </a:r>
            <a:endParaRPr lang="en-US" sz="1600" b="1" dirty="0">
              <a:latin typeface="Times New Roman" pitchFamily="18" charset="0"/>
              <a:cs typeface="Times New Roman" pitchFamily="18" charset="0"/>
            </a:endParaRPr>
          </a:p>
          <a:p>
            <a:pPr algn="just"/>
            <a:endParaRPr lang="en-US" sz="1600" b="1" dirty="0">
              <a:latin typeface="Times New Roman" pitchFamily="18" charset="0"/>
              <a:cs typeface="Times New Roman" pitchFamily="18" charset="0"/>
            </a:endParaRPr>
          </a:p>
          <a:p>
            <a:pPr algn="just"/>
            <a:r>
              <a:rPr lang="en-US" sz="1600" b="1" dirty="0">
                <a:latin typeface="Times New Roman" pitchFamily="18" charset="0"/>
                <a:cs typeface="Times New Roman" pitchFamily="18" charset="0"/>
              </a:rPr>
              <a:t>Our students undergo professional training in the following areas:</a:t>
            </a:r>
            <a:endParaRPr lang="ru-RU" sz="1600" b="1" dirty="0">
              <a:latin typeface="Times New Roman" pitchFamily="18" charset="0"/>
              <a:cs typeface="Times New Roman" pitchFamily="18" charset="0"/>
            </a:endParaRPr>
          </a:p>
          <a:p>
            <a:pPr algn="just"/>
            <a:r>
              <a:rPr lang="en-US" sz="1600" b="1" dirty="0">
                <a:solidFill>
                  <a:srgbClr val="FF0000"/>
                </a:solidFill>
                <a:latin typeface="Times New Roman" pitchFamily="18" charset="0"/>
                <a:cs typeface="Times New Roman" pitchFamily="18" charset="0"/>
              </a:rPr>
              <a:t>Civil law profile (bachelor's degree), Civil law, family law, private international law (master's degree)</a:t>
            </a:r>
            <a:r>
              <a:rPr lang="ru-RU" sz="1600" b="1" dirty="0">
                <a:solidFill>
                  <a:srgbClr val="FF0000"/>
                </a:solidFill>
                <a:latin typeface="Times New Roman" pitchFamily="18" charset="0"/>
                <a:cs typeface="Times New Roman" pitchFamily="18" charset="0"/>
              </a:rPr>
              <a:t> </a:t>
            </a:r>
            <a:r>
              <a:rPr lang="en-US" sz="1600" b="1" dirty="0">
                <a:latin typeface="Times New Roman" pitchFamily="18" charset="0"/>
                <a:cs typeface="Times New Roman" pitchFamily="18" charset="0"/>
              </a:rPr>
              <a:t>– upon completion of these profiles, our graduates work in the prosecutor’s office, law and notary offices, courts, and commercial organizations.</a:t>
            </a:r>
          </a:p>
          <a:p>
            <a:pPr algn="just"/>
            <a:r>
              <a:rPr lang="en-US" sz="1600" b="1" dirty="0">
                <a:solidFill>
                  <a:srgbClr val="FF0000"/>
                </a:solidFill>
                <a:latin typeface="Times New Roman" pitchFamily="18" charset="0"/>
                <a:cs typeface="Times New Roman" pitchFamily="18" charset="0"/>
              </a:rPr>
              <a:t>Criminal law profile (bachelor's degree), Theory and practice of application of criminal legislation (master's degree) </a:t>
            </a:r>
            <a:r>
              <a:rPr lang="en-US" sz="1600" b="1" dirty="0">
                <a:latin typeface="Times New Roman" pitchFamily="18" charset="0"/>
                <a:cs typeface="Times New Roman" pitchFamily="18" charset="0"/>
              </a:rPr>
              <a:t>- lawyers can climb the career ladder in the prosecutor's office and courts, law firms, internal affairs bodies, investigative bodies.</a:t>
            </a:r>
            <a:endParaRPr lang="ru-RU" sz="1600" b="1" dirty="0">
              <a:latin typeface="Times New Roman" pitchFamily="18" charset="0"/>
              <a:cs typeface="Times New Roman" pitchFamily="18" charset="0"/>
            </a:endParaRPr>
          </a:p>
        </p:txBody>
      </p:sp>
      <p:sp>
        <p:nvSpPr>
          <p:cNvPr id="12289" name="Rectangle 1"/>
          <p:cNvSpPr>
            <a:spLocks noChangeArrowheads="1"/>
          </p:cNvSpPr>
          <p:nvPr/>
        </p:nvSpPr>
        <p:spPr bwMode="auto">
          <a:xfrm>
            <a:off x="251520" y="4049698"/>
            <a:ext cx="8712968"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ru-RU" sz="1600" b="1" i="0" u="none" strike="noStrike" cap="none" normalizeH="0" baseline="0" dirty="0">
                <a:ln>
                  <a:noFill/>
                </a:ln>
                <a:effectLst/>
                <a:latin typeface="Times New Roman" pitchFamily="18" charset="0"/>
                <a:cs typeface="Times New Roman" pitchFamily="18" charset="0"/>
              </a:rPr>
              <a:t>        </a:t>
            </a:r>
            <a:r>
              <a:rPr lang="ru-RU" sz="1600" b="1" dirty="0">
                <a:latin typeface="Times New Roman" pitchFamily="18" charset="0"/>
                <a:cs typeface="Times New Roman" pitchFamily="18" charset="0"/>
              </a:rPr>
              <a:t>   </a:t>
            </a:r>
            <a:r>
              <a:rPr lang="en-US" sz="1600" b="1" dirty="0">
                <a:latin typeface="Times New Roman" pitchFamily="18" charset="0"/>
                <a:cs typeface="Times New Roman" pitchFamily="18" charset="0"/>
              </a:rPr>
              <a:t>Training sessions with students are conducted by doctors and candidates of legal sciences. Representatives of specialized organizations and practicing lawyers also work with them. The faculty has created scientific circles where our students learn all the secrets of science, attend court hearings, expert institutions, police departments and other structures.</a:t>
            </a:r>
            <a:endParaRPr kumimoji="0" lang="ru-RU" sz="1600" b="1" i="0" u="none" strike="noStrike" cap="none" normalizeH="0" baseline="0" dirty="0">
              <a:ln>
                <a:noFill/>
              </a:ln>
              <a:effectLst/>
              <a:latin typeface="Times New Roman" pitchFamily="18" charset="0"/>
              <a:cs typeface="Times New Roman" pitchFamily="18" charset="0"/>
            </a:endParaRPr>
          </a:p>
          <a:p>
            <a:pPr lvl="0" algn="just" eaLnBrk="0" fontAlgn="base" hangingPunct="0">
              <a:spcBef>
                <a:spcPct val="0"/>
              </a:spcBef>
              <a:spcAft>
                <a:spcPct val="0"/>
              </a:spcAft>
            </a:pPr>
            <a:r>
              <a:rPr kumimoji="0" lang="ru-RU" sz="1600" b="1" i="0" u="none" strike="noStrike" cap="none" normalizeH="0" baseline="0" dirty="0">
                <a:ln>
                  <a:noFill/>
                </a:ln>
                <a:effectLst/>
                <a:latin typeface="Times New Roman" pitchFamily="18" charset="0"/>
                <a:cs typeface="Times New Roman" pitchFamily="18" charset="0"/>
              </a:rPr>
              <a:t>           </a:t>
            </a:r>
            <a:r>
              <a:rPr lang="en-US" sz="1600" b="1" dirty="0">
                <a:latin typeface="Times New Roman" pitchFamily="18" charset="0"/>
                <a:cs typeface="Times New Roman" pitchFamily="18" charset="0"/>
              </a:rPr>
              <a:t>Our students take part in conferences at various levels. While receiving an education at the IGA, students undergo practical training in those structures where they are employed upon graduation. Our law faculty prepares specialists who will confidently move up the career ladder, work with honor and dignity, both in private companies and in government agencies.</a:t>
            </a:r>
            <a:endParaRPr kumimoji="0" lang="ru-RU" sz="1600" b="1" i="0" strike="noStrike" cap="none" normalizeH="0" baseline="0" dirty="0">
              <a:ln>
                <a:noFill/>
              </a:ln>
              <a:effectLst/>
              <a:latin typeface="Times New Roman" pitchFamily="18" charset="0"/>
              <a:cs typeface="Times New Roman" pitchFamily="18" charset="0"/>
            </a:endParaRPr>
          </a:p>
        </p:txBody>
      </p:sp>
      <p:pic>
        <p:nvPicPr>
          <p:cNvPr id="12290" name="Picture 2" descr="https://iga.ru/sites/default/files/styles/img_left/public/img/130/329d984a.png?itok=1w-e3kyJ"/>
          <p:cNvPicPr>
            <a:picLocks noChangeAspect="1" noChangeArrowheads="1"/>
          </p:cNvPicPr>
          <p:nvPr/>
        </p:nvPicPr>
        <p:blipFill>
          <a:blip r:embed="rId2" cstate="print"/>
          <a:srcRect/>
          <a:stretch>
            <a:fillRect/>
          </a:stretch>
        </p:blipFill>
        <p:spPr bwMode="auto">
          <a:xfrm>
            <a:off x="107504" y="1268760"/>
            <a:ext cx="2880320" cy="2497594"/>
          </a:xfrm>
          <a:prstGeom prst="rect">
            <a:avLst/>
          </a:prstGeom>
          <a:noFill/>
        </p:spPr>
      </p:pic>
    </p:spTree>
    <p:extLst>
      <p:ext uri="{BB962C8B-B14F-4D97-AF65-F5344CB8AC3E}">
        <p14:creationId xmlns:p14="http://schemas.microsoft.com/office/powerpoint/2010/main" val="4048382881"/>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188640"/>
            <a:ext cx="7848872" cy="584775"/>
          </a:xfrm>
          <a:prstGeom prst="rect">
            <a:avLst/>
          </a:prstGeom>
        </p:spPr>
        <p:txBody>
          <a:bodyPr wrap="square">
            <a:spAutoFit/>
          </a:bodyPr>
          <a:lstStyle/>
          <a:p>
            <a:r>
              <a:rPr lang="en-US" sz="3200" b="1" i="1" dirty="0">
                <a:solidFill>
                  <a:srgbClr val="FF0000"/>
                </a:solidFill>
                <a:latin typeface="Times New Roman" panose="02020603050405020304" pitchFamily="18" charset="0"/>
                <a:cs typeface="Times New Roman" panose="02020603050405020304" pitchFamily="18" charset="0"/>
              </a:rPr>
              <a:t>      Psychology and Pedagogical Faculty</a:t>
            </a:r>
            <a:endParaRPr lang="ru-RU" sz="3200" b="1" i="1" dirty="0">
              <a:solidFill>
                <a:srgbClr val="FF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755576" y="1052736"/>
            <a:ext cx="8136904" cy="5478423"/>
          </a:xfrm>
          <a:prstGeom prst="rect">
            <a:avLst/>
          </a:prstGeom>
        </p:spPr>
        <p:txBody>
          <a:bodyPr wrap="square">
            <a:spAutoFit/>
          </a:bodyPr>
          <a:lstStyle/>
          <a:p>
            <a:r>
              <a:rPr lang="ru-RU" sz="1400" b="1"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Areas of training</a:t>
            </a:r>
            <a:r>
              <a:rPr lang="ru-RU" sz="1600" b="1" dirty="0">
                <a:latin typeface="Times New Roman" panose="02020603050405020304" pitchFamily="18" charset="0"/>
                <a:cs typeface="Times New Roman" panose="02020603050405020304" pitchFamily="18" charset="0"/>
              </a:rPr>
              <a:t>:</a:t>
            </a:r>
          </a:p>
          <a:p>
            <a:endParaRPr lang="ru-RU" sz="1400" dirty="0">
              <a:latin typeface="Times New Roman" panose="02020603050405020304" pitchFamily="18" charset="0"/>
              <a:cs typeface="Times New Roman" panose="02020603050405020304" pitchFamily="18" charset="0"/>
            </a:endParaRPr>
          </a:p>
          <a:p>
            <a:pPr algn="just"/>
            <a:r>
              <a:rPr lang="ru-RU" b="1" dirty="0">
                <a:solidFill>
                  <a:srgbClr val="FF0000"/>
                </a:solidFill>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Psychology </a:t>
            </a:r>
            <a:r>
              <a:rPr lang="en-US" b="1" dirty="0">
                <a:latin typeface="Times New Roman" panose="02020603050405020304" pitchFamily="18" charset="0"/>
                <a:cs typeface="Times New Roman" panose="02020603050405020304" pitchFamily="18" charset="0"/>
              </a:rPr>
              <a:t>– the institute trains specialists in the field of psychological counseling. Future psychologists-consultants master the competencies of practical work in various organizations, accompanied by educational, educational and social activities. Psychologists solve a range of problems in the field of healthcare, economics, law, culture, sports, management, etc. Knowing the patterns of mental development, specialist psychologists are able to correct a person’s personality at all stages of his development, solve family problems, and contribute to building a professional career.</a:t>
            </a:r>
            <a:endParaRPr lang="ru-RU" sz="1400" b="1" dirty="0">
              <a:latin typeface="Times New Roman" panose="02020603050405020304" pitchFamily="18" charset="0"/>
              <a:cs typeface="Times New Roman" panose="02020603050405020304" pitchFamily="18" charset="0"/>
            </a:endParaRPr>
          </a:p>
          <a:p>
            <a:pPr algn="just"/>
            <a:endParaRPr lang="ru-RU" sz="1600" b="1" dirty="0">
              <a:solidFill>
                <a:srgbClr val="FF0000"/>
              </a:solidFill>
              <a:latin typeface="Times New Roman" panose="02020603050405020304" pitchFamily="18" charset="0"/>
              <a:cs typeface="Times New Roman" panose="02020603050405020304" pitchFamily="18" charset="0"/>
            </a:endParaRPr>
          </a:p>
          <a:p>
            <a:pPr algn="just"/>
            <a:r>
              <a:rPr lang="ru-RU" b="1" dirty="0">
                <a:solidFill>
                  <a:srgbClr val="FF0000"/>
                </a:solidFill>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Special (</a:t>
            </a:r>
            <a:r>
              <a:rPr lang="en-US" b="1" dirty="0" err="1">
                <a:solidFill>
                  <a:srgbClr val="FF0000"/>
                </a:solidFill>
                <a:latin typeface="Times New Roman" panose="02020603050405020304" pitchFamily="18" charset="0"/>
                <a:cs typeface="Times New Roman" panose="02020603050405020304" pitchFamily="18" charset="0"/>
              </a:rPr>
              <a:t>defectological</a:t>
            </a:r>
            <a:r>
              <a:rPr lang="en-US" b="1" dirty="0">
                <a:solidFill>
                  <a:srgbClr val="FF0000"/>
                </a:solidFill>
                <a:latin typeface="Times New Roman" panose="02020603050405020304" pitchFamily="18" charset="0"/>
                <a:cs typeface="Times New Roman" panose="02020603050405020304" pitchFamily="18" charset="0"/>
              </a:rPr>
              <a:t>) education </a:t>
            </a:r>
            <a:r>
              <a:rPr lang="en-US" b="1" dirty="0">
                <a:latin typeface="Times New Roman" panose="02020603050405020304" pitchFamily="18" charset="0"/>
                <a:cs typeface="Times New Roman" panose="02020603050405020304" pitchFamily="18" charset="0"/>
              </a:rPr>
              <a:t>- our university prepares teaching staff to work with people with speech disorders. These are not only children with speech pathology, but also those with visual, hearing, musculoskeletal impairments, mental retardation, mental retardation, autism spectrum disorders, etc. Our students master modern technologies for correcting the speech of children and adults with various speech disorders. deviations of oral (</a:t>
            </a:r>
            <a:r>
              <a:rPr lang="en-US" b="1" dirty="0" err="1">
                <a:latin typeface="Times New Roman" panose="02020603050405020304" pitchFamily="18" charset="0"/>
                <a:cs typeface="Times New Roman" panose="02020603050405020304" pitchFamily="18" charset="0"/>
              </a:rPr>
              <a:t>dyslalia</a:t>
            </a:r>
            <a:r>
              <a:rPr lang="en-US" b="1" dirty="0">
                <a:latin typeface="Times New Roman" panose="02020603050405020304" pitchFamily="18" charset="0"/>
                <a:cs typeface="Times New Roman" panose="02020603050405020304" pitchFamily="18" charset="0"/>
              </a:rPr>
              <a:t>, aphasia, rhinolalia, dyslexia, etc.) and written speech (dysgraphia), contribute to the formation of communication skills. Graduates of speech therapists can work in educational and medical organizations, as well as conduct private practice.</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6676273"/>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188640"/>
            <a:ext cx="7416824" cy="584775"/>
          </a:xfrm>
          <a:prstGeom prst="rect">
            <a:avLst/>
          </a:prstGeom>
        </p:spPr>
        <p:txBody>
          <a:bodyPr wrap="square">
            <a:spAutoFit/>
          </a:bodyPr>
          <a:lstStyle/>
          <a:p>
            <a:r>
              <a:rPr lang="en-US" sz="3200" b="1" i="1" dirty="0">
                <a:solidFill>
                  <a:srgbClr val="FF0000"/>
                </a:solidFill>
                <a:latin typeface="Times New Roman" panose="02020603050405020304" pitchFamily="18" charset="0"/>
                <a:cs typeface="Times New Roman" panose="02020603050405020304" pitchFamily="18" charset="0"/>
              </a:rPr>
              <a:t>  Faculty of Psychology and Education</a:t>
            </a:r>
            <a:endParaRPr lang="ru-RU" sz="3200" b="1" i="1" dirty="0">
              <a:solidFill>
                <a:srgbClr val="FF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67544" y="1196752"/>
            <a:ext cx="8136904" cy="5632311"/>
          </a:xfrm>
          <a:prstGeom prst="rect">
            <a:avLst/>
          </a:prstGeom>
        </p:spPr>
        <p:txBody>
          <a:bodyPr wrap="square">
            <a:spAutoFit/>
          </a:bodyPr>
          <a:lstStyle/>
          <a:p>
            <a:pPr algn="just"/>
            <a:r>
              <a:rPr lang="ru-RU" sz="1600" b="1" dirty="0">
                <a:solidFill>
                  <a:srgbClr val="FF0000"/>
                </a:solidFill>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Psychological and pedagogical education </a:t>
            </a:r>
            <a:r>
              <a:rPr lang="en-US" b="1" dirty="0">
                <a:latin typeface="Times New Roman" panose="02020603050405020304" pitchFamily="18" charset="0"/>
                <a:cs typeface="Times New Roman" panose="02020603050405020304" pitchFamily="18" charset="0"/>
              </a:rPr>
              <a:t>– the program is aimed at training specialists with knowledge and skills in the field of preschool and primary school education. The main task of teachers and psychologists of educational institutions is to provide psychological and pedagogical support for children of preschool and primary school age in the modern social and educational environment, including in the conditions of inclusive education. Our graduates are able to develop programs that contribute to the formation of students' personalities, motivation to learn, increasing the level of academic performance, and the formation of a conflict-free children's team. Particular attention in the training of future specialists is paid to the creation of conditions conducive to the prevention of professional burnout of teaching staff.</a:t>
            </a:r>
          </a:p>
          <a:p>
            <a:pPr algn="just"/>
            <a:r>
              <a:rPr lang="ru-RU" b="1" dirty="0">
                <a:solidFill>
                  <a:srgbClr val="FF0000"/>
                </a:solidFill>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Pedagogical education </a:t>
            </a:r>
            <a:r>
              <a:rPr lang="en-US" b="1" dirty="0">
                <a:latin typeface="Times New Roman" panose="02020603050405020304" pitchFamily="18" charset="0"/>
                <a:cs typeface="Times New Roman" panose="02020603050405020304" pitchFamily="18" charset="0"/>
              </a:rPr>
              <a:t>– the program is aimed at training specialists in the field of teaching legal disciplines in educational organizations who have current legal knowledge, as well as competencies in the field of psychology, pedagogy, teaching and educational methods. Future specialists will learn to organize an effective educational process, apply modern pedagogical technologies and diagnostic tools for learning outcomes in practice. The acquired professional competencies will allow graduates to carry out professional activities in the system of general and additional education, institutions of secondary vocational education, educational authorities, and legal departments of enterprises.</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605231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611560" y="260648"/>
            <a:ext cx="8280920" cy="1944216"/>
          </a:xfrm>
        </p:spPr>
        <p:txBody>
          <a:bodyPr>
            <a:noAutofit/>
          </a:bodyPr>
          <a:lstStyle/>
          <a:p>
            <a:pPr algn="just"/>
            <a:r>
              <a:rPr lang="ru-RU" sz="1800" b="1" dirty="0"/>
              <a:t>                      </a:t>
            </a:r>
            <a:r>
              <a:rPr lang="en-US" sz="1800" b="1" dirty="0">
                <a:latin typeface="Times New Roman" panose="02020603050405020304" pitchFamily="18" charset="0"/>
                <a:cs typeface="Times New Roman" panose="02020603050405020304" pitchFamily="18" charset="0"/>
              </a:rPr>
              <a:t>Our graduates, having graduated from the Institute of the State Administration, can find work both in government agencies and in private companies, organizations, and structures. For example, specialists are in demand in kindergartens, schools, hospitals, health centers, and lyceums. They are often invited to work in private educational institutions and are offered decent salaries. After graduation, you can continue your studies in a master's program. Graduates also work in advertising firms, various financial institutions and state and municipal organizations.</a:t>
            </a:r>
            <a:endParaRPr lang="ru-RU" sz="1800" b="1" dirty="0">
              <a:solidFill>
                <a:srgbClr val="C00000"/>
              </a:solidFill>
              <a:latin typeface="Times New Roman" panose="02020603050405020304" pitchFamily="18" charset="0"/>
              <a:cs typeface="Times New Roman" panose="02020603050405020304" pitchFamily="18" charset="0"/>
            </a:endParaRPr>
          </a:p>
        </p:txBody>
      </p:sp>
      <p:pic>
        <p:nvPicPr>
          <p:cNvPr id="7" name="Рисунок 6" descr="C:\Users\frdo\Desktop\ФОТО\IMG_0036.jpg"/>
          <p:cNvPicPr/>
          <p:nvPr/>
        </p:nvPicPr>
        <p:blipFill>
          <a:blip r:embed="rId2" cstate="print"/>
          <a:srcRect/>
          <a:stretch>
            <a:fillRect/>
          </a:stretch>
        </p:blipFill>
        <p:spPr bwMode="auto">
          <a:xfrm>
            <a:off x="1403648" y="2420888"/>
            <a:ext cx="7128792" cy="4320481"/>
          </a:xfrm>
          <a:prstGeom prst="rect">
            <a:avLst/>
          </a:prstGeom>
          <a:noFill/>
        </p:spPr>
      </p:pic>
    </p:spTree>
    <p:extLst>
      <p:ext uri="{BB962C8B-B14F-4D97-AF65-F5344CB8AC3E}">
        <p14:creationId xmlns:p14="http://schemas.microsoft.com/office/powerpoint/2010/main" val="795976864"/>
      </p:ext>
    </p:extLst>
  </p:cSld>
  <p:clrMapOvr>
    <a:masterClrMapping/>
  </p:clrMapOvr>
  <p:transition spd="slow">
    <p:fade/>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2278</TotalTime>
  <Words>1403</Words>
  <Application>Microsoft Office PowerPoint</Application>
  <PresentationFormat>Экран (4:3)</PresentationFormat>
  <Paragraphs>57</Paragraphs>
  <Slides>9</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Arial</vt:lpstr>
      <vt:lpstr>Calibri</vt:lpstr>
      <vt:lpstr>Century Schoolbook</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Faculty of Law</vt:lpstr>
      <vt:lpstr>Презентация PowerPoint</vt:lpstr>
      <vt:lpstr>Презентация PowerPoint</vt:lpstr>
      <vt:lpstr>                      Our graduates, having graduated from the Institute of the State Administration, can find work both in government agencies and in private companies, organizations, and structures. For example, specialists are in demand in kindergartens, schools, hospitals, health centers, and lyceums. They are often invited to work in private educational institutions and are offered decent salaries. After graduation, you can continue your studies in a master's program. Graduates also work in advertising firms, various financial institutions and state and municipal organizations.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Ярослав</dc:creator>
  <cp:lastModifiedBy>igaiga1167</cp:lastModifiedBy>
  <cp:revision>300</cp:revision>
  <dcterms:created xsi:type="dcterms:W3CDTF">2016-01-23T14:31:55Z</dcterms:created>
  <dcterms:modified xsi:type="dcterms:W3CDTF">2024-01-30T09:51:20Z</dcterms:modified>
</cp:coreProperties>
</file>